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1"/>
  </p:notesMasterIdLst>
  <p:sldIdLst>
    <p:sldId id="304" r:id="rId2"/>
    <p:sldId id="283" r:id="rId3"/>
    <p:sldId id="301" r:id="rId4"/>
    <p:sldId id="346" r:id="rId5"/>
    <p:sldId id="287" r:id="rId6"/>
    <p:sldId id="333" r:id="rId7"/>
    <p:sldId id="388" r:id="rId8"/>
    <p:sldId id="318" r:id="rId9"/>
    <p:sldId id="330" r:id="rId10"/>
    <p:sldId id="332" r:id="rId11"/>
    <p:sldId id="389" r:id="rId12"/>
    <p:sldId id="331" r:id="rId13"/>
    <p:sldId id="334" r:id="rId14"/>
    <p:sldId id="390" r:id="rId15"/>
    <p:sldId id="357" r:id="rId16"/>
    <p:sldId id="391" r:id="rId17"/>
    <p:sldId id="379" r:id="rId18"/>
    <p:sldId id="393" r:id="rId19"/>
    <p:sldId id="316" r:id="rId20"/>
    <p:sldId id="353" r:id="rId21"/>
    <p:sldId id="352" r:id="rId22"/>
    <p:sldId id="372" r:id="rId23"/>
    <p:sldId id="380" r:id="rId24"/>
    <p:sldId id="382" r:id="rId25"/>
    <p:sldId id="383" r:id="rId26"/>
    <p:sldId id="394" r:id="rId27"/>
    <p:sldId id="335" r:id="rId28"/>
    <p:sldId id="343" r:id="rId29"/>
    <p:sldId id="344" r:id="rId30"/>
    <p:sldId id="368" r:id="rId31"/>
    <p:sldId id="367" r:id="rId32"/>
    <p:sldId id="406" r:id="rId33"/>
    <p:sldId id="336" r:id="rId34"/>
    <p:sldId id="392" r:id="rId35"/>
    <p:sldId id="321" r:id="rId36"/>
    <p:sldId id="323" r:id="rId37"/>
    <p:sldId id="407" r:id="rId38"/>
    <p:sldId id="395" r:id="rId39"/>
    <p:sldId id="324" r:id="rId40"/>
    <p:sldId id="325" r:id="rId41"/>
    <p:sldId id="356" r:id="rId42"/>
    <p:sldId id="365" r:id="rId43"/>
    <p:sldId id="351" r:id="rId44"/>
    <p:sldId id="310" r:id="rId45"/>
    <p:sldId id="348" r:id="rId46"/>
    <p:sldId id="387" r:id="rId47"/>
    <p:sldId id="311" r:id="rId48"/>
    <p:sldId id="376" r:id="rId49"/>
    <p:sldId id="385" r:id="rId50"/>
    <p:sldId id="400" r:id="rId51"/>
    <p:sldId id="396" r:id="rId52"/>
    <p:sldId id="397" r:id="rId53"/>
    <p:sldId id="398" r:id="rId54"/>
    <p:sldId id="404" r:id="rId55"/>
    <p:sldId id="362" r:id="rId56"/>
    <p:sldId id="369" r:id="rId57"/>
    <p:sldId id="363" r:id="rId58"/>
    <p:sldId id="405" r:id="rId59"/>
    <p:sldId id="370" r:id="rId60"/>
    <p:sldId id="408" r:id="rId61"/>
    <p:sldId id="402" r:id="rId62"/>
    <p:sldId id="403" r:id="rId63"/>
    <p:sldId id="401" r:id="rId64"/>
    <p:sldId id="375" r:id="rId65"/>
    <p:sldId id="349" r:id="rId66"/>
    <p:sldId id="340" r:id="rId67"/>
    <p:sldId id="341" r:id="rId68"/>
    <p:sldId id="399" r:id="rId69"/>
    <p:sldId id="342" r:id="rId70"/>
  </p:sldIdLst>
  <p:sldSz cx="9144000" cy="6858000" type="screen4x3"/>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59" autoAdjust="0"/>
    <p:restoredTop sz="98542" autoAdjust="0"/>
  </p:normalViewPr>
  <p:slideViewPr>
    <p:cSldViewPr>
      <p:cViewPr varScale="1">
        <p:scale>
          <a:sx n="105" d="100"/>
          <a:sy n="105" d="100"/>
        </p:scale>
        <p:origin x="-90" y="-15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6967"/>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4939" y="0"/>
            <a:ext cx="2949099" cy="496967"/>
          </a:xfrm>
          <a:prstGeom prst="rect">
            <a:avLst/>
          </a:prstGeom>
        </p:spPr>
        <p:txBody>
          <a:bodyPr vert="horz" lIns="91440" tIns="45720" rIns="91440" bIns="45720" rtlCol="0"/>
          <a:lstStyle>
            <a:lvl1pPr algn="r">
              <a:defRPr sz="1200"/>
            </a:lvl1pPr>
          </a:lstStyle>
          <a:p>
            <a:fld id="{A6B10CBC-04BA-414E-AD1E-07B929A9395B}" type="datetimeFigureOut">
              <a:rPr lang="en-AU" smtClean="0"/>
              <a:pPr/>
              <a:t>18/07/2013</a:t>
            </a:fld>
            <a:endParaRPr lang="en-AU"/>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0562" y="4721186"/>
            <a:ext cx="5444490" cy="44727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40646"/>
            <a:ext cx="2949099" cy="49696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4939" y="9440646"/>
            <a:ext cx="2949099" cy="496967"/>
          </a:xfrm>
          <a:prstGeom prst="rect">
            <a:avLst/>
          </a:prstGeom>
        </p:spPr>
        <p:txBody>
          <a:bodyPr vert="horz" lIns="91440" tIns="45720" rIns="91440" bIns="45720" rtlCol="0" anchor="b"/>
          <a:lstStyle>
            <a:lvl1pPr algn="r">
              <a:defRPr sz="1200"/>
            </a:lvl1pPr>
          </a:lstStyle>
          <a:p>
            <a:fld id="{51D9C824-5E85-4B91-B60D-03984A18DAE8}" type="slidenum">
              <a:rPr lang="en-AU" smtClean="0"/>
              <a:pPr/>
              <a:t>‹#›</a:t>
            </a:fld>
            <a:endParaRPr lang="en-AU"/>
          </a:p>
        </p:txBody>
      </p:sp>
    </p:spTree>
    <p:extLst>
      <p:ext uri="{BB962C8B-B14F-4D97-AF65-F5344CB8AC3E}">
        <p14:creationId xmlns:p14="http://schemas.microsoft.com/office/powerpoint/2010/main" xmlns="" val="2055502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Control group (2000)</a:t>
            </a:r>
            <a:r>
              <a:rPr lang="en-AU" baseline="0" dirty="0" smtClean="0"/>
              <a:t> of non battered. All had pets</a:t>
            </a:r>
            <a:endParaRPr lang="en-AU" dirty="0"/>
          </a:p>
        </p:txBody>
      </p:sp>
      <p:sp>
        <p:nvSpPr>
          <p:cNvPr id="4" name="Slide Number Placeholder 3"/>
          <p:cNvSpPr>
            <a:spLocks noGrp="1"/>
          </p:cNvSpPr>
          <p:nvPr>
            <p:ph type="sldNum" sz="quarter" idx="10"/>
          </p:nvPr>
        </p:nvSpPr>
        <p:spPr/>
        <p:txBody>
          <a:bodyPr/>
          <a:lstStyle/>
          <a:p>
            <a:fld id="{51D9C824-5E85-4B91-B60D-03984A18DAE8}" type="slidenum">
              <a:rPr lang="en-AU" smtClean="0"/>
              <a:pPr/>
              <a:t>11</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AU" dirty="0" smtClean="0"/>
              <a:t> (p. 228). Based</a:t>
            </a:r>
          </a:p>
          <a:p>
            <a:r>
              <a:rPr lang="en-AU" dirty="0" smtClean="0"/>
              <a:t>on this</a:t>
            </a:r>
            <a:endParaRPr lang="en-AU" dirty="0"/>
          </a:p>
        </p:txBody>
      </p:sp>
      <p:sp>
        <p:nvSpPr>
          <p:cNvPr id="4" name="Slide Number Placeholder 3"/>
          <p:cNvSpPr>
            <a:spLocks noGrp="1"/>
          </p:cNvSpPr>
          <p:nvPr>
            <p:ph type="sldNum" sz="quarter" idx="10"/>
          </p:nvPr>
        </p:nvSpPr>
        <p:spPr/>
        <p:txBody>
          <a:bodyPr/>
          <a:lstStyle/>
          <a:p>
            <a:fld id="{51D9C824-5E85-4B91-B60D-03984A18DAE8}" type="slidenum">
              <a:rPr lang="en-AU" smtClean="0"/>
              <a:pPr/>
              <a:t>29</a:t>
            </a:fld>
            <a:endParaRPr lang="en-AU"/>
          </a:p>
        </p:txBody>
      </p:sp>
    </p:spTree>
    <p:extLst>
      <p:ext uri="{BB962C8B-B14F-4D97-AF65-F5344CB8AC3E}">
        <p14:creationId xmlns:p14="http://schemas.microsoft.com/office/powerpoint/2010/main" xmlns="" val="17686839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651630-DE70-4221-9DCC-7A3089AB6644}" type="slidenum">
              <a:rPr lang="en-US"/>
              <a:pPr/>
              <a:t>35</a:t>
            </a:fld>
            <a:endParaRPr lang="en-US"/>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EAE32E-2C9E-4CB0-9DA3-CC83C08AFB99}" type="slidenum">
              <a:rPr lang="en-US"/>
              <a:pPr/>
              <a:t>39</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597D8143-EFE4-4D45-BCEA-BA057CC0D995}" type="datetime1">
              <a:rPr lang="en-AU" smtClean="0"/>
              <a:pPr/>
              <a:t>18/07/2013</a:t>
            </a:fld>
            <a:endParaRPr lang="en-AU"/>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5EC42E44-CDAB-463D-898B-1104ED7E4DD0}" type="slidenum">
              <a:rPr lang="en-AU" smtClean="0"/>
              <a:pPr/>
              <a:t>‹#›</a:t>
            </a:fld>
            <a:endParaRPr lang="en-AU"/>
          </a:p>
        </p:txBody>
      </p:sp>
      <p:pic>
        <p:nvPicPr>
          <p:cNvPr id="1026" name="Picture 2" descr="C:\Documents and Settings\jyoxall\My Documents\My Pictures\voiceless_supported_HR.jpg"/>
          <p:cNvPicPr>
            <a:picLocks noChangeAspect="1" noChangeArrowheads="1"/>
          </p:cNvPicPr>
          <p:nvPr userDrawn="1"/>
        </p:nvPicPr>
        <p:blipFill>
          <a:blip r:embed="rId2" cstate="print"/>
          <a:srcRect/>
          <a:stretch>
            <a:fillRect/>
          </a:stretch>
        </p:blipFill>
        <p:spPr bwMode="auto">
          <a:xfrm>
            <a:off x="107504" y="5229200"/>
            <a:ext cx="2419970" cy="1512168"/>
          </a:xfrm>
          <a:prstGeom prst="rect">
            <a:avLst/>
          </a:prstGeom>
          <a:noFill/>
        </p:spPr>
      </p:pic>
      <p:pic>
        <p:nvPicPr>
          <p:cNvPr id="75778" name="Picture 2" descr="http://boson.scu.edu.au:81/attach/imagesCA5F0TOT.jpg?sid=&amp;mbox=INBOX&amp;charset=escaped_unicode&amp;uid=28804&amp;number=5&amp;filename=imagesCA5F0TOT.jpg"/>
          <p:cNvPicPr>
            <a:picLocks noChangeAspect="1" noChangeArrowheads="1"/>
          </p:cNvPicPr>
          <p:nvPr userDrawn="1"/>
        </p:nvPicPr>
        <p:blipFill>
          <a:blip r:embed="rId3" cstate="print"/>
          <a:srcRect/>
          <a:stretch>
            <a:fillRect/>
          </a:stretch>
        </p:blipFill>
        <p:spPr bwMode="auto">
          <a:xfrm>
            <a:off x="5436096" y="188640"/>
            <a:ext cx="3483472" cy="2318092"/>
          </a:xfrm>
          <a:prstGeom prst="rect">
            <a:avLst/>
          </a:prstGeom>
          <a:noFill/>
          <a:effectLst>
            <a:softEdge rad="317500"/>
          </a:effectLst>
        </p:spPr>
      </p:pic>
      <p:pic>
        <p:nvPicPr>
          <p:cNvPr id="75779" name="Picture 3" descr="C:\Documents and Settings\jyoxall\My Documents\My Pictures\imagesCAKB597L.jpg"/>
          <p:cNvPicPr>
            <a:picLocks noChangeAspect="1" noChangeArrowheads="1"/>
          </p:cNvPicPr>
          <p:nvPr userDrawn="1"/>
        </p:nvPicPr>
        <p:blipFill>
          <a:blip r:embed="rId4" cstate="print"/>
          <a:srcRect/>
          <a:stretch>
            <a:fillRect/>
          </a:stretch>
        </p:blipFill>
        <p:spPr bwMode="auto">
          <a:xfrm>
            <a:off x="6588224" y="5423949"/>
            <a:ext cx="2429644" cy="1285818"/>
          </a:xfrm>
          <a:prstGeom prst="rect">
            <a:avLst/>
          </a:prstGeom>
          <a:noFill/>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2C5D970-4E92-447B-99AA-4C594F94223E}" type="datetime1">
              <a:rPr lang="en-AU" smtClean="0"/>
              <a:pPr/>
              <a:t>18/07/2013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EC42E44-CDAB-463D-898B-1104ED7E4DD0}"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B5E0905-3CBF-4931-BDDE-101DFAA70164}" type="datetime1">
              <a:rPr lang="en-AU" smtClean="0"/>
              <a:pPr/>
              <a:t>18/07/2013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EC42E44-CDAB-463D-898B-1104ED7E4DD0}"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7573211F-C1F9-4164-AAF9-F5EE0A630367}" type="datetime1">
              <a:rPr lang="en-AU" smtClean="0"/>
              <a:pPr/>
              <a:t>18/07/2013</a:t>
            </a:fld>
            <a:endParaRPr lang="en-AU"/>
          </a:p>
        </p:txBody>
      </p:sp>
      <p:sp>
        <p:nvSpPr>
          <p:cNvPr id="5" name="Footer Placeholder 4"/>
          <p:cNvSpPr>
            <a:spLocks noGrp="1"/>
          </p:cNvSpPr>
          <p:nvPr>
            <p:ph type="ftr" sz="quarter" idx="11"/>
          </p:nvPr>
        </p:nvSpPr>
        <p:spPr/>
        <p:txBody>
          <a:bodyPr/>
          <a:lstStyle/>
          <a:p>
            <a:fld id="{4D51CC7D-8275-4E7B-99A0-5229F5BCAF75}" type="slidenum">
              <a:rPr lang="en-AU" smtClean="0"/>
              <a:pPr/>
              <a:t>‹#›</a:t>
            </a:fld>
            <a:endParaRPr lang="en-AU" dirty="0"/>
          </a:p>
        </p:txBody>
      </p:sp>
      <p:sp>
        <p:nvSpPr>
          <p:cNvPr id="6" name="Slide Number Placeholder 5"/>
          <p:cNvSpPr>
            <a:spLocks noGrp="1"/>
          </p:cNvSpPr>
          <p:nvPr>
            <p:ph type="sldNum" sz="quarter" idx="12"/>
          </p:nvPr>
        </p:nvSpPr>
        <p:spPr/>
        <p:txBody>
          <a:bodyPr/>
          <a:lstStyle/>
          <a:p>
            <a:fld id="{5EC42E44-CDAB-463D-898B-1104ED7E4DD0}" type="slidenum">
              <a:rPr lang="en-AU" smtClean="0"/>
              <a:pPr/>
              <a:t>‹#›</a:t>
            </a:fld>
            <a:endParaRPr lang="en-AU"/>
          </a:p>
        </p:txBody>
      </p:sp>
      <p:pic>
        <p:nvPicPr>
          <p:cNvPr id="74754" name="Picture 2" descr="http://boson.scu.edu.au:81/attach/imagesCA5F0TOT.jpg?sid=&amp;mbox=INBOX&amp;charset=escaped_unicode&amp;uid=28804&amp;number=5&amp;filename=imagesCA5F0TOT.jpg"/>
          <p:cNvPicPr>
            <a:picLocks noChangeAspect="1" noChangeArrowheads="1"/>
          </p:cNvPicPr>
          <p:nvPr userDrawn="1"/>
        </p:nvPicPr>
        <p:blipFill>
          <a:blip r:embed="rId2" cstate="print"/>
          <a:srcRect/>
          <a:stretch>
            <a:fillRect/>
          </a:stretch>
        </p:blipFill>
        <p:spPr bwMode="auto">
          <a:xfrm>
            <a:off x="5796135" y="4605742"/>
            <a:ext cx="3123431" cy="2078501"/>
          </a:xfrm>
          <a:prstGeom prst="rect">
            <a:avLst/>
          </a:prstGeom>
          <a:noFill/>
          <a:effectLst>
            <a:softEdge rad="317500"/>
          </a:effectLst>
        </p:spPr>
      </p:pic>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9DC0DD-4526-44FA-80A0-E424B7727757}" type="datetime1">
              <a:rPr lang="en-AU" smtClean="0"/>
              <a:pPr/>
              <a:t>18/07/2013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EC42E44-CDAB-463D-898B-1104ED7E4DD0}"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5C27330E-DA9D-4BE2-A6F1-E980DB6582EE}" type="datetime1">
              <a:rPr lang="en-AU" smtClean="0"/>
              <a:pPr/>
              <a:t>18/07/2013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EC42E44-CDAB-463D-898B-1104ED7E4DD0}"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E9CD9470-0BD9-495C-9749-9D538315B7DE}" type="datetime1">
              <a:rPr lang="en-AU" smtClean="0"/>
              <a:pPr/>
              <a:t>18/07/2013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5EC42E44-CDAB-463D-898B-1104ED7E4DD0}"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5F98C960-3995-4D18-8496-7821EFF179AB}" type="datetime1">
              <a:rPr lang="en-AU" smtClean="0"/>
              <a:pPr/>
              <a:t>18/07/2013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5EC42E44-CDAB-463D-898B-1104ED7E4DD0}"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5563AB-2472-47A6-8289-6045EE2817D1}" type="datetime1">
              <a:rPr lang="en-AU" smtClean="0"/>
              <a:pPr/>
              <a:t>18/07/2013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5EC42E44-CDAB-463D-898B-1104ED7E4DD0}"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200744-159B-4CFD-A7F6-2B17CA234B9E}" type="datetime1">
              <a:rPr lang="en-AU" smtClean="0"/>
              <a:pPr/>
              <a:t>18/07/2013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EC42E44-CDAB-463D-898B-1104ED7E4DD0}"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EEF8DC-6EB4-4AA8-8A09-AA9D24CDADFF}" type="datetime1">
              <a:rPr lang="en-AU" smtClean="0"/>
              <a:pPr/>
              <a:t>18/07/2013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EC42E44-CDAB-463D-898B-1104ED7E4DD0}"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tint val="40000"/>
                <a:satMod val="350000"/>
              </a:schemeClr>
            </a:gs>
            <a:gs pos="40000">
              <a:schemeClr val="bg2">
                <a:tint val="45000"/>
                <a:shade val="99000"/>
                <a:satMod val="350000"/>
              </a:schemeClr>
            </a:gs>
            <a:gs pos="100000">
              <a:schemeClr val="bg2">
                <a:shade val="20000"/>
                <a:satMod val="255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21FE47-680C-41ED-9EE2-4E8E61812503}" type="datetime1">
              <a:rPr lang="en-AU" smtClean="0"/>
              <a:pPr/>
              <a:t>18/07/2013</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C42E44-CDAB-463D-898B-1104ED7E4DD0}"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hyperlink" Target="mailto:jacqui.yoxall@scu.edu.au" TargetMode="Externa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79512" y="1772816"/>
            <a:ext cx="8640960" cy="1470025"/>
          </a:xfrm>
        </p:spPr>
        <p:txBody>
          <a:bodyPr/>
          <a:lstStyle/>
          <a:p>
            <a:r>
              <a:rPr lang="en-AU" b="1" i="1" dirty="0" smtClean="0">
                <a:solidFill>
                  <a:srgbClr val="C00000"/>
                </a:solidFill>
              </a:rPr>
              <a:t>What’s the dog got to do with it?</a:t>
            </a:r>
            <a:endParaRPr lang="en-AU" b="1" i="1" dirty="0">
              <a:solidFill>
                <a:srgbClr val="C00000"/>
              </a:solidFill>
            </a:endParaRPr>
          </a:p>
        </p:txBody>
      </p:sp>
      <p:sp>
        <p:nvSpPr>
          <p:cNvPr id="5" name="Subtitle 4"/>
          <p:cNvSpPr>
            <a:spLocks noGrp="1"/>
          </p:cNvSpPr>
          <p:nvPr>
            <p:ph type="subTitle" idx="1"/>
          </p:nvPr>
        </p:nvSpPr>
        <p:spPr>
          <a:xfrm>
            <a:off x="1475656" y="3140968"/>
            <a:ext cx="6400800" cy="2808312"/>
          </a:xfrm>
        </p:spPr>
        <p:txBody>
          <a:bodyPr>
            <a:normAutofit fontScale="92500" lnSpcReduction="10000"/>
          </a:bodyPr>
          <a:lstStyle/>
          <a:p>
            <a:r>
              <a:rPr lang="en-US" b="1" dirty="0" smtClean="0">
                <a:solidFill>
                  <a:schemeClr val="tx2">
                    <a:lumMod val="60000"/>
                    <a:lumOff val="40000"/>
                  </a:schemeClr>
                </a:solidFill>
              </a:rPr>
              <a:t>Domestic violence, animal cruelty &amp; the role of empathy</a:t>
            </a:r>
          </a:p>
          <a:p>
            <a:r>
              <a:rPr lang="en-US" b="1" dirty="0" smtClean="0">
                <a:solidFill>
                  <a:schemeClr val="tx1"/>
                </a:solidFill>
              </a:rPr>
              <a:t>Dr Jacqui Yoxall </a:t>
            </a:r>
          </a:p>
          <a:p>
            <a:r>
              <a:rPr lang="en-US" sz="2600" dirty="0" smtClean="0">
                <a:solidFill>
                  <a:schemeClr val="tx1"/>
                </a:solidFill>
              </a:rPr>
              <a:t>Lecturer – Southern Cross University</a:t>
            </a:r>
          </a:p>
          <a:p>
            <a:r>
              <a:rPr lang="en-US" sz="2600" dirty="0" smtClean="0">
                <a:solidFill>
                  <a:schemeClr val="tx1"/>
                </a:solidFill>
              </a:rPr>
              <a:t>School of Health and Human Sciences </a:t>
            </a:r>
          </a:p>
          <a:p>
            <a:r>
              <a:rPr lang="en-US" sz="2600" dirty="0" smtClean="0">
                <a:solidFill>
                  <a:schemeClr val="tx1"/>
                </a:solidFill>
              </a:rPr>
              <a:t>Psychologist – Private Practice</a:t>
            </a:r>
          </a:p>
          <a:p>
            <a:endParaRPr lang="en-AU" dirty="0" smtClean="0"/>
          </a:p>
          <a:p>
            <a:endParaRPr lang="en-A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548680"/>
            <a:ext cx="8136904" cy="5184576"/>
          </a:xfrm>
        </p:spPr>
        <p:txBody>
          <a:bodyPr>
            <a:normAutofit fontScale="92500" lnSpcReduction="10000"/>
          </a:bodyPr>
          <a:lstStyle/>
          <a:p>
            <a:r>
              <a:rPr lang="en-AU" dirty="0" smtClean="0"/>
              <a:t>In Australia around 90% of people have one companion animal over </a:t>
            </a:r>
            <a:r>
              <a:rPr lang="en-AU" dirty="0"/>
              <a:t>a lifetime </a:t>
            </a:r>
            <a:r>
              <a:rPr lang="en-AU" sz="2600" dirty="0"/>
              <a:t>(Signal &amp; Taylor, 2006</a:t>
            </a:r>
            <a:r>
              <a:rPr lang="en-AU" sz="2600" dirty="0" smtClean="0"/>
              <a:t>). </a:t>
            </a:r>
          </a:p>
          <a:p>
            <a:r>
              <a:rPr lang="en-AU" dirty="0" smtClean="0"/>
              <a:t>63% of households have pets</a:t>
            </a:r>
          </a:p>
          <a:p>
            <a:pPr lvl="1"/>
            <a:r>
              <a:rPr lang="en-AU" dirty="0" smtClean="0"/>
              <a:t>pet as family member - </a:t>
            </a:r>
            <a:r>
              <a:rPr lang="en-AU" sz="2000" dirty="0" smtClean="0"/>
              <a:t>celebrate of birthdays; displaying of photographs; retail industry </a:t>
            </a:r>
          </a:p>
          <a:p>
            <a:pPr lvl="1"/>
            <a:r>
              <a:rPr lang="en-AU" dirty="0" smtClean="0"/>
              <a:t>may be the only source of love and affection for an abused child or spouse. </a:t>
            </a:r>
          </a:p>
          <a:p>
            <a:endParaRPr lang="en-AU" b="1" dirty="0" smtClean="0">
              <a:solidFill>
                <a:schemeClr val="accent2">
                  <a:lumMod val="75000"/>
                </a:schemeClr>
              </a:solidFill>
            </a:endParaRPr>
          </a:p>
          <a:p>
            <a:r>
              <a:rPr lang="en-AU" b="1" dirty="0" smtClean="0">
                <a:solidFill>
                  <a:schemeClr val="accent2">
                    <a:lumMod val="75000"/>
                  </a:schemeClr>
                </a:solidFill>
              </a:rPr>
              <a:t>The tie to the animal is strong </a:t>
            </a:r>
          </a:p>
          <a:p>
            <a:pPr lvl="1"/>
            <a:r>
              <a:rPr lang="en-AU" b="1" dirty="0" smtClean="0">
                <a:solidFill>
                  <a:schemeClr val="accent2">
                    <a:lumMod val="75000"/>
                  </a:schemeClr>
                </a:solidFill>
              </a:rPr>
              <a:t>gives the perpetrator power and control of the other family members through the pet. </a:t>
            </a:r>
          </a:p>
        </p:txBody>
      </p:sp>
      <p:sp>
        <p:nvSpPr>
          <p:cNvPr id="4" name="Slide Number Placeholder 3"/>
          <p:cNvSpPr>
            <a:spLocks noGrp="1"/>
          </p:cNvSpPr>
          <p:nvPr>
            <p:ph type="sldNum" sz="quarter" idx="12"/>
          </p:nvPr>
        </p:nvSpPr>
        <p:spPr/>
        <p:txBody>
          <a:bodyPr/>
          <a:lstStyle/>
          <a:p>
            <a:fld id="{5EC42E44-CDAB-463D-898B-1104ED7E4DD0}" type="slidenum">
              <a:rPr lang="en-AU" smtClean="0"/>
              <a:pPr/>
              <a:t>10</a:t>
            </a:fld>
            <a:endParaRPr lang="en-A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260648"/>
            <a:ext cx="8517632" cy="6597352"/>
          </a:xfrm>
        </p:spPr>
        <p:txBody>
          <a:bodyPr>
            <a:normAutofit lnSpcReduction="10000"/>
          </a:bodyPr>
          <a:lstStyle/>
          <a:p>
            <a:pPr marL="0" indent="0" algn="ctr">
              <a:lnSpc>
                <a:spcPct val="90000"/>
              </a:lnSpc>
              <a:buNone/>
              <a:defRPr/>
            </a:pPr>
            <a:r>
              <a:rPr lang="en-US" dirty="0" smtClean="0"/>
              <a:t>Domestic violence studies </a:t>
            </a:r>
          </a:p>
          <a:p>
            <a:pPr>
              <a:lnSpc>
                <a:spcPct val="90000"/>
              </a:lnSpc>
              <a:defRPr/>
            </a:pPr>
            <a:r>
              <a:rPr lang="en-US" dirty="0" err="1" smtClean="0"/>
              <a:t>Ascione</a:t>
            </a:r>
            <a:r>
              <a:rPr lang="en-US" dirty="0" smtClean="0"/>
              <a:t> (1998)</a:t>
            </a:r>
          </a:p>
          <a:p>
            <a:pPr lvl="1">
              <a:lnSpc>
                <a:spcPct val="90000"/>
              </a:lnSpc>
              <a:defRPr/>
            </a:pPr>
            <a:r>
              <a:rPr lang="en-US" dirty="0" smtClean="0"/>
              <a:t>71% reported partner abusing or killing pet </a:t>
            </a:r>
          </a:p>
          <a:p>
            <a:pPr lvl="1">
              <a:lnSpc>
                <a:spcPct val="90000"/>
              </a:lnSpc>
              <a:defRPr/>
            </a:pPr>
            <a:r>
              <a:rPr lang="en-US" dirty="0" smtClean="0"/>
              <a:t>32% said that children had abused pets</a:t>
            </a:r>
          </a:p>
          <a:p>
            <a:pPr>
              <a:lnSpc>
                <a:spcPct val="90000"/>
              </a:lnSpc>
              <a:defRPr/>
            </a:pPr>
            <a:r>
              <a:rPr lang="en-US" dirty="0" err="1" smtClean="0"/>
              <a:t>Ascione</a:t>
            </a:r>
            <a:r>
              <a:rPr lang="en-US" dirty="0" smtClean="0"/>
              <a:t> (2000)</a:t>
            </a:r>
          </a:p>
          <a:p>
            <a:pPr lvl="1">
              <a:lnSpc>
                <a:spcPct val="90000"/>
              </a:lnSpc>
              <a:defRPr/>
            </a:pPr>
            <a:r>
              <a:rPr lang="en-US" dirty="0" smtClean="0"/>
              <a:t>50% reported their partner had hurt or killed pets</a:t>
            </a:r>
          </a:p>
          <a:p>
            <a:pPr lvl="1">
              <a:lnSpc>
                <a:spcPct val="90000"/>
              </a:lnSpc>
              <a:defRPr/>
            </a:pPr>
            <a:r>
              <a:rPr lang="en-US" dirty="0" smtClean="0"/>
              <a:t>5% of non battered women reported partner had hurt or killed pets</a:t>
            </a:r>
          </a:p>
          <a:p>
            <a:pPr>
              <a:lnSpc>
                <a:spcPct val="90000"/>
              </a:lnSpc>
              <a:defRPr/>
            </a:pPr>
            <a:r>
              <a:rPr lang="en-US" smtClean="0"/>
              <a:t>Ascione</a:t>
            </a:r>
            <a:r>
              <a:rPr lang="en-US" dirty="0" smtClean="0"/>
              <a:t> (2007)</a:t>
            </a:r>
          </a:p>
          <a:p>
            <a:pPr lvl="1">
              <a:lnSpc>
                <a:spcPct val="90000"/>
              </a:lnSpc>
              <a:defRPr/>
            </a:pPr>
            <a:r>
              <a:rPr lang="en-US" dirty="0" smtClean="0"/>
              <a:t>11 times more likely to report that their partner had hurt or killed a pet than a comparison group 	</a:t>
            </a:r>
          </a:p>
          <a:p>
            <a:pPr>
              <a:lnSpc>
                <a:spcPct val="90000"/>
              </a:lnSpc>
              <a:defRPr/>
            </a:pPr>
            <a:r>
              <a:rPr lang="en-US" dirty="0" smtClean="0">
                <a:solidFill>
                  <a:schemeClr val="accent2">
                    <a:lumMod val="75000"/>
                  </a:schemeClr>
                </a:solidFill>
              </a:rPr>
              <a:t>Volant et al.,(2008)</a:t>
            </a:r>
          </a:p>
          <a:p>
            <a:pPr lvl="1">
              <a:lnSpc>
                <a:spcPct val="90000"/>
              </a:lnSpc>
              <a:defRPr/>
            </a:pPr>
            <a:r>
              <a:rPr lang="en-US" dirty="0" smtClean="0">
                <a:solidFill>
                  <a:schemeClr val="accent2">
                    <a:lumMod val="75000"/>
                  </a:schemeClr>
                </a:solidFill>
              </a:rPr>
              <a:t>102 women from 24 shelters Victoria</a:t>
            </a:r>
          </a:p>
          <a:p>
            <a:pPr lvl="1">
              <a:lnSpc>
                <a:spcPct val="90000"/>
              </a:lnSpc>
              <a:defRPr/>
            </a:pPr>
            <a:r>
              <a:rPr lang="en-US" dirty="0" smtClean="0">
                <a:solidFill>
                  <a:schemeClr val="accent2">
                    <a:lumMod val="75000"/>
                  </a:schemeClr>
                </a:solidFill>
              </a:rPr>
              <a:t>5 times more likely to be in DV if report pet abuse</a:t>
            </a:r>
            <a:endParaRPr lang="en-AU" dirty="0">
              <a:solidFill>
                <a:schemeClr val="accent2">
                  <a:lumMod val="75000"/>
                </a:schemeClr>
              </a:solidFill>
            </a:endParaRPr>
          </a:p>
        </p:txBody>
      </p:sp>
      <p:sp>
        <p:nvSpPr>
          <p:cNvPr id="4" name="Slide Number Placeholder 3"/>
          <p:cNvSpPr>
            <a:spLocks noGrp="1"/>
          </p:cNvSpPr>
          <p:nvPr>
            <p:ph type="sldNum" sz="quarter" idx="12"/>
          </p:nvPr>
        </p:nvSpPr>
        <p:spPr/>
        <p:txBody>
          <a:bodyPr/>
          <a:lstStyle/>
          <a:p>
            <a:fld id="{5EC42E44-CDAB-463D-898B-1104ED7E4DD0}" type="slidenum">
              <a:rPr lang="en-AU" smtClean="0"/>
              <a:pPr/>
              <a:t>11</a:t>
            </a:fld>
            <a:endParaRPr lang="en-AU"/>
          </a:p>
        </p:txBody>
      </p:sp>
    </p:spTree>
    <p:extLst>
      <p:ext uri="{BB962C8B-B14F-4D97-AF65-F5344CB8AC3E}">
        <p14:creationId xmlns:p14="http://schemas.microsoft.com/office/powerpoint/2010/main" xmlns="" val="3444810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 calcmode="lin" valueType="num">
                                      <p:cBhvr additive="base">
                                        <p:cTn id="4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3">
                                            <p:txEl>
                                              <p:pRg st="9" end="9"/>
                                            </p:txEl>
                                          </p:spTgt>
                                        </p:tgtEl>
                                        <p:attrNameLst>
                                          <p:attrName>style.visibility</p:attrName>
                                        </p:attrNameLst>
                                      </p:cBhvr>
                                      <p:to>
                                        <p:strVal val="visible"/>
                                      </p:to>
                                    </p:set>
                                    <p:anim calcmode="lin" valueType="num">
                                      <p:cBhvr additive="base">
                                        <p:cTn id="5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9" end="9"/>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
                                            <p:txEl>
                                              <p:pRg st="11" end="11"/>
                                            </p:txEl>
                                          </p:spTgt>
                                        </p:tgtEl>
                                        <p:attrNameLst>
                                          <p:attrName>style.visibility</p:attrName>
                                        </p:attrNameLst>
                                      </p:cBhvr>
                                      <p:to>
                                        <p:strVal val="visible"/>
                                      </p:to>
                                    </p:set>
                                    <p:anim calcmode="lin" valueType="num">
                                      <p:cBhvr additive="base">
                                        <p:cTn id="5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124744"/>
            <a:ext cx="8229600" cy="4525963"/>
          </a:xfrm>
        </p:spPr>
        <p:txBody>
          <a:bodyPr>
            <a:normAutofit lnSpcReduction="10000"/>
          </a:bodyPr>
          <a:lstStyle/>
          <a:p>
            <a:r>
              <a:rPr lang="en-AU" dirty="0" smtClean="0">
                <a:solidFill>
                  <a:schemeClr val="accent2">
                    <a:lumMod val="50000"/>
                  </a:schemeClr>
                </a:solidFill>
              </a:rPr>
              <a:t>Use of the companion animal to </a:t>
            </a:r>
            <a:r>
              <a:rPr lang="en-AU" b="1" dirty="0" smtClean="0">
                <a:solidFill>
                  <a:schemeClr val="accent2">
                    <a:lumMod val="50000"/>
                  </a:schemeClr>
                </a:solidFill>
              </a:rPr>
              <a:t>punish or control</a:t>
            </a:r>
          </a:p>
          <a:p>
            <a:pPr lvl="1"/>
            <a:r>
              <a:rPr lang="en-AU" dirty="0" smtClean="0"/>
              <a:t>To demonstrate power and control over the family </a:t>
            </a:r>
          </a:p>
          <a:p>
            <a:pPr lvl="1"/>
            <a:r>
              <a:rPr lang="en-AU" dirty="0" smtClean="0"/>
              <a:t>To isolate the victim and children </a:t>
            </a:r>
          </a:p>
          <a:p>
            <a:pPr lvl="1"/>
            <a:r>
              <a:rPr lang="en-AU" dirty="0" smtClean="0"/>
              <a:t>To enforce submission </a:t>
            </a:r>
          </a:p>
          <a:p>
            <a:pPr lvl="1"/>
            <a:r>
              <a:rPr lang="en-AU" dirty="0" smtClean="0"/>
              <a:t>To perpetuate an environment of fear </a:t>
            </a:r>
          </a:p>
          <a:p>
            <a:pPr lvl="1"/>
            <a:r>
              <a:rPr lang="en-AU" dirty="0" smtClean="0"/>
              <a:t>To prevent the victim from leaving or coerce him/her to return </a:t>
            </a:r>
          </a:p>
          <a:p>
            <a:pPr lvl="1"/>
            <a:r>
              <a:rPr lang="en-AU" dirty="0" smtClean="0"/>
              <a:t>To punish for leaving</a:t>
            </a:r>
          </a:p>
        </p:txBody>
      </p:sp>
      <p:sp>
        <p:nvSpPr>
          <p:cNvPr id="4" name="Slide Number Placeholder 3"/>
          <p:cNvSpPr>
            <a:spLocks noGrp="1"/>
          </p:cNvSpPr>
          <p:nvPr>
            <p:ph type="sldNum" sz="quarter" idx="12"/>
          </p:nvPr>
        </p:nvSpPr>
        <p:spPr/>
        <p:txBody>
          <a:bodyPr/>
          <a:lstStyle/>
          <a:p>
            <a:fld id="{5EC42E44-CDAB-463D-898B-1104ED7E4DD0}" type="slidenum">
              <a:rPr lang="en-AU" smtClean="0"/>
              <a:pPr/>
              <a:t>12</a:t>
            </a:fld>
            <a:endParaRPr lang="en-A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rot="-960000">
            <a:off x="560802" y="909381"/>
            <a:ext cx="8059381" cy="4933442"/>
          </a:xfrm>
          <a:solidFill>
            <a:schemeClr val="bg1">
              <a:lumMod val="75000"/>
            </a:schemeClr>
          </a:solidFill>
          <a:ln>
            <a:solidFill>
              <a:schemeClr val="tx1"/>
            </a:solidFill>
          </a:ln>
        </p:spPr>
        <p:txBody>
          <a:bodyPr>
            <a:normAutofit/>
          </a:bodyPr>
          <a:lstStyle/>
          <a:p>
            <a:r>
              <a:rPr lang="en-AU" sz="2600" dirty="0" smtClean="0"/>
              <a:t>. . Aubrey got angry with the family dog for straying outside their yard. He loaded one of his nine guns, then shot and killed it. </a:t>
            </a:r>
          </a:p>
          <a:p>
            <a:r>
              <a:rPr lang="en-AU" sz="2600" dirty="0" smtClean="0"/>
              <a:t>The kids began to sob, devastated. He grabbed (one child's) hair . . . slapped another of the kids, then began crying himself. </a:t>
            </a:r>
          </a:p>
          <a:p>
            <a:r>
              <a:rPr lang="en-AU" sz="2600" dirty="0" smtClean="0"/>
              <a:t>Joyce tried to comfort them all. But her feelings of anger were mixed with genuine terror: in a moment of rage, she knew, </a:t>
            </a:r>
            <a:r>
              <a:rPr lang="en-AU" sz="2600" b="1" i="1" dirty="0" smtClean="0"/>
              <a:t>Aubrey could kill any one of them and cry about it afterward</a:t>
            </a:r>
            <a:r>
              <a:rPr lang="en-AU" sz="2600" b="1" dirty="0" smtClean="0"/>
              <a:t>. </a:t>
            </a:r>
          </a:p>
          <a:p>
            <a:r>
              <a:rPr lang="en-AU" dirty="0" smtClean="0"/>
              <a:t>(Walker, 1989, pp. 20-21)</a:t>
            </a:r>
            <a:endParaRPr lang="en-AU" dirty="0"/>
          </a:p>
        </p:txBody>
      </p:sp>
      <p:sp>
        <p:nvSpPr>
          <p:cNvPr id="2" name="Slide Number Placeholder 1"/>
          <p:cNvSpPr>
            <a:spLocks noGrp="1"/>
          </p:cNvSpPr>
          <p:nvPr>
            <p:ph type="sldNum" sz="quarter" idx="12"/>
          </p:nvPr>
        </p:nvSpPr>
        <p:spPr/>
        <p:txBody>
          <a:bodyPr/>
          <a:lstStyle/>
          <a:p>
            <a:fld id="{5EC42E44-CDAB-463D-898B-1104ED7E4DD0}" type="slidenum">
              <a:rPr lang="en-AU" smtClean="0"/>
              <a:pPr/>
              <a:t>13</a:t>
            </a:fld>
            <a:endParaRPr lang="en-A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229600" cy="5361459"/>
          </a:xfrm>
        </p:spPr>
        <p:txBody>
          <a:bodyPr/>
          <a:lstStyle/>
          <a:p>
            <a:r>
              <a:rPr lang="en-AU" dirty="0" smtClean="0"/>
              <a:t>18-40% of women seeking refuge from DV report that concern for pet’s welfare prevented them from seeking shelter sooner </a:t>
            </a:r>
            <a:r>
              <a:rPr lang="en-AU" sz="2000" dirty="0" smtClean="0"/>
              <a:t>(</a:t>
            </a:r>
            <a:r>
              <a:rPr lang="en-AU" sz="2000" dirty="0" err="1" smtClean="0"/>
              <a:t>Ascione</a:t>
            </a:r>
            <a:r>
              <a:rPr lang="en-AU" sz="2000" dirty="0" smtClean="0"/>
              <a:t>, 1997; </a:t>
            </a:r>
            <a:r>
              <a:rPr lang="en-AU" sz="2000" dirty="0" err="1" smtClean="0"/>
              <a:t>Ascione</a:t>
            </a:r>
            <a:r>
              <a:rPr lang="en-AU" sz="2000" dirty="0" smtClean="0"/>
              <a:t> 1998 &amp; Flynn, 1999)</a:t>
            </a:r>
          </a:p>
          <a:p>
            <a:pPr marL="0" indent="0" algn="ctr">
              <a:buNone/>
            </a:pPr>
            <a:endParaRPr lang="en-AU" b="1" dirty="0" smtClean="0">
              <a:solidFill>
                <a:srgbClr val="C00000"/>
              </a:solidFill>
            </a:endParaRPr>
          </a:p>
          <a:p>
            <a:pPr marL="0" indent="0" algn="ctr">
              <a:buNone/>
            </a:pPr>
            <a:r>
              <a:rPr lang="en-AU" b="1" dirty="0" smtClean="0">
                <a:solidFill>
                  <a:srgbClr val="C00000"/>
                </a:solidFill>
              </a:rPr>
              <a:t>How many women don’t seek refuge because of this fear?</a:t>
            </a:r>
            <a:endParaRPr lang="en-AU" b="1" dirty="0">
              <a:solidFill>
                <a:srgbClr val="C00000"/>
              </a:solidFill>
            </a:endParaRPr>
          </a:p>
        </p:txBody>
      </p:sp>
      <p:sp>
        <p:nvSpPr>
          <p:cNvPr id="2" name="Slide Number Placeholder 1"/>
          <p:cNvSpPr>
            <a:spLocks noGrp="1"/>
          </p:cNvSpPr>
          <p:nvPr>
            <p:ph type="sldNum" sz="quarter" idx="12"/>
          </p:nvPr>
        </p:nvSpPr>
        <p:spPr/>
        <p:txBody>
          <a:bodyPr/>
          <a:lstStyle/>
          <a:p>
            <a:fld id="{5EC42E44-CDAB-463D-898B-1104ED7E4DD0}" type="slidenum">
              <a:rPr lang="en-AU" smtClean="0"/>
              <a:pPr/>
              <a:t>14</a:t>
            </a:fld>
            <a:endParaRPr lang="en-AU"/>
          </a:p>
        </p:txBody>
      </p:sp>
    </p:spTree>
    <p:extLst>
      <p:ext uri="{BB962C8B-B14F-4D97-AF65-F5344CB8AC3E}">
        <p14:creationId xmlns:p14="http://schemas.microsoft.com/office/powerpoint/2010/main" xmlns="" val="4036687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rot="720000">
            <a:off x="492446" y="1264852"/>
            <a:ext cx="8229600" cy="4865016"/>
          </a:xfrm>
          <a:solidFill>
            <a:schemeClr val="accent2">
              <a:lumMod val="20000"/>
              <a:lumOff val="80000"/>
            </a:schemeClr>
          </a:solidFill>
          <a:ln>
            <a:solidFill>
              <a:schemeClr val="tx1"/>
            </a:solidFill>
          </a:ln>
        </p:spPr>
        <p:txBody>
          <a:bodyPr>
            <a:normAutofit fontScale="92500" lnSpcReduction="20000"/>
          </a:bodyPr>
          <a:lstStyle/>
          <a:p>
            <a:r>
              <a:rPr lang="en-AU" dirty="0" smtClean="0"/>
              <a:t>“When I tried to tell her that she didn’t have to go home she said, ‘no, you don’t understand’. She pulled out…a couple of pictures and handed them to me without comment. They were pictures…of him chopping off the ears of her dog with gardening shears. </a:t>
            </a:r>
          </a:p>
          <a:p>
            <a:r>
              <a:rPr lang="en-AU" dirty="0" smtClean="0"/>
              <a:t>She said, </a:t>
            </a:r>
            <a:r>
              <a:rPr lang="en-AU" b="1" dirty="0" smtClean="0">
                <a:solidFill>
                  <a:srgbClr val="C00000"/>
                </a:solidFill>
              </a:rPr>
              <a:t>“I have to go home…If I want to save my dog’s life and the lives of the other animals on the farm”. </a:t>
            </a:r>
            <a:r>
              <a:rPr lang="en-AU" dirty="0" smtClean="0"/>
              <a:t>I didn’t have any answers for her. I didn’t have any way of helping her…we never heard from her again’” </a:t>
            </a:r>
          </a:p>
          <a:p>
            <a:r>
              <a:rPr lang="en-AU" sz="2600" dirty="0" smtClean="0"/>
              <a:t>(Ann </a:t>
            </a:r>
            <a:r>
              <a:rPr lang="en-AU" sz="2600" dirty="0" err="1" smtClean="0"/>
              <a:t>Quinlisk</a:t>
            </a:r>
            <a:r>
              <a:rPr lang="en-AU" sz="2600" dirty="0" smtClean="0"/>
              <a:t>, 1997 – cited in Lerner, 1998)</a:t>
            </a:r>
            <a:endParaRPr lang="en-AU" sz="2600" dirty="0"/>
          </a:p>
        </p:txBody>
      </p:sp>
      <p:sp>
        <p:nvSpPr>
          <p:cNvPr id="2" name="Slide Number Placeholder 1"/>
          <p:cNvSpPr>
            <a:spLocks noGrp="1"/>
          </p:cNvSpPr>
          <p:nvPr>
            <p:ph type="sldNum" sz="quarter" idx="12"/>
          </p:nvPr>
        </p:nvSpPr>
        <p:spPr/>
        <p:txBody>
          <a:bodyPr/>
          <a:lstStyle/>
          <a:p>
            <a:fld id="{5EC42E44-CDAB-463D-898B-1104ED7E4DD0}" type="slidenum">
              <a:rPr lang="en-AU" smtClean="0"/>
              <a:pPr/>
              <a:t>15</a:t>
            </a:fld>
            <a:endParaRPr lang="en-AU"/>
          </a:p>
        </p:txBody>
      </p:sp>
    </p:spTree>
    <p:extLst>
      <p:ext uri="{BB962C8B-B14F-4D97-AF65-F5344CB8AC3E}">
        <p14:creationId xmlns:p14="http://schemas.microsoft.com/office/powerpoint/2010/main" xmlns="" val="2667178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44824"/>
            <a:ext cx="8229600" cy="1143000"/>
          </a:xfrm>
        </p:spPr>
        <p:txBody>
          <a:bodyPr>
            <a:normAutofit/>
          </a:bodyPr>
          <a:lstStyle/>
          <a:p>
            <a:r>
              <a:rPr lang="en-AU" b="1" i="1" dirty="0" smtClean="0">
                <a:solidFill>
                  <a:schemeClr val="accent1">
                    <a:lumMod val="75000"/>
                  </a:schemeClr>
                </a:solidFill>
              </a:rPr>
              <a:t>An Indicator of Child Abuse</a:t>
            </a:r>
            <a:endParaRPr lang="en-AU" b="1" i="1" dirty="0">
              <a:solidFill>
                <a:schemeClr val="accent1">
                  <a:lumMod val="75000"/>
                </a:schemeClr>
              </a:solidFill>
            </a:endParaRPr>
          </a:p>
        </p:txBody>
      </p:sp>
      <p:sp>
        <p:nvSpPr>
          <p:cNvPr id="4" name="Slide Number Placeholder 3"/>
          <p:cNvSpPr>
            <a:spLocks noGrp="1"/>
          </p:cNvSpPr>
          <p:nvPr>
            <p:ph type="sldNum" sz="quarter" idx="12"/>
          </p:nvPr>
        </p:nvSpPr>
        <p:spPr/>
        <p:txBody>
          <a:bodyPr/>
          <a:lstStyle/>
          <a:p>
            <a:fld id="{5EC42E44-CDAB-463D-898B-1104ED7E4DD0}" type="slidenum">
              <a:rPr lang="en-AU" smtClean="0"/>
              <a:pPr/>
              <a:t>16</a:t>
            </a:fld>
            <a:endParaRPr lang="en-AU"/>
          </a:p>
        </p:txBody>
      </p:sp>
    </p:spTree>
    <p:extLst>
      <p:ext uri="{BB962C8B-B14F-4D97-AF65-F5344CB8AC3E}">
        <p14:creationId xmlns:p14="http://schemas.microsoft.com/office/powerpoint/2010/main" xmlns="" val="9741359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229600" cy="5894115"/>
          </a:xfrm>
        </p:spPr>
        <p:txBody>
          <a:bodyPr>
            <a:normAutofit/>
          </a:bodyPr>
          <a:lstStyle/>
          <a:p>
            <a:pPr marL="0" indent="0" algn="ctr">
              <a:buNone/>
            </a:pPr>
            <a:r>
              <a:rPr lang="en-AU" b="1" i="1" dirty="0">
                <a:solidFill>
                  <a:srgbClr val="C00000"/>
                </a:solidFill>
              </a:rPr>
              <a:t>Animals &amp; </a:t>
            </a:r>
            <a:r>
              <a:rPr lang="en-AU" b="1" i="1" dirty="0" smtClean="0">
                <a:solidFill>
                  <a:srgbClr val="C00000"/>
                </a:solidFill>
              </a:rPr>
              <a:t>children have  </a:t>
            </a:r>
            <a:r>
              <a:rPr lang="en-AU" b="1" i="1" dirty="0">
                <a:solidFill>
                  <a:srgbClr val="C00000"/>
                </a:solidFill>
              </a:rPr>
              <a:t>little or no voice </a:t>
            </a:r>
          </a:p>
          <a:p>
            <a:endParaRPr lang="en-AU" dirty="0" smtClean="0"/>
          </a:p>
          <a:p>
            <a:r>
              <a:rPr lang="en-AU" dirty="0" smtClean="0"/>
              <a:t>Davidson (1998)</a:t>
            </a:r>
          </a:p>
          <a:p>
            <a:pPr lvl="1"/>
            <a:r>
              <a:rPr lang="en-AU" dirty="0" smtClean="0"/>
              <a:t>families receiving services for child abuse, 88 %  had also abused their pets. </a:t>
            </a:r>
          </a:p>
          <a:p>
            <a:pPr lvl="1"/>
            <a:r>
              <a:rPr lang="en-AU" dirty="0" smtClean="0"/>
              <a:t>Out of this 88 percent, two-thirds of the abusers </a:t>
            </a:r>
            <a:r>
              <a:rPr lang="en-AU" b="1" dirty="0" smtClean="0">
                <a:solidFill>
                  <a:srgbClr val="C00000"/>
                </a:solidFill>
              </a:rPr>
              <a:t>admitted to abusing the animal to control a child.</a:t>
            </a:r>
          </a:p>
          <a:p>
            <a:r>
              <a:rPr lang="en-AU" dirty="0" smtClean="0"/>
              <a:t>Humane Society of United States (2002)</a:t>
            </a:r>
          </a:p>
          <a:p>
            <a:pPr lvl="1"/>
            <a:r>
              <a:rPr lang="en-AU" dirty="0" smtClean="0"/>
              <a:t>Survey of 1863 perpetrators of animal abuse</a:t>
            </a:r>
          </a:p>
          <a:p>
            <a:pPr lvl="1"/>
            <a:r>
              <a:rPr lang="en-AU" dirty="0" smtClean="0"/>
              <a:t>96% had also abused children</a:t>
            </a:r>
            <a:endParaRPr lang="en-AU" dirty="0"/>
          </a:p>
        </p:txBody>
      </p:sp>
      <p:sp>
        <p:nvSpPr>
          <p:cNvPr id="4" name="Slide Number Placeholder 3"/>
          <p:cNvSpPr>
            <a:spLocks noGrp="1"/>
          </p:cNvSpPr>
          <p:nvPr>
            <p:ph type="sldNum" sz="quarter" idx="12"/>
          </p:nvPr>
        </p:nvSpPr>
        <p:spPr/>
        <p:txBody>
          <a:bodyPr/>
          <a:lstStyle/>
          <a:p>
            <a:fld id="{5EC42E44-CDAB-463D-898B-1104ED7E4DD0}" type="slidenum">
              <a:rPr lang="en-AU" smtClean="0"/>
              <a:pPr/>
              <a:t>17</a:t>
            </a:fld>
            <a:endParaRPr lang="en-AU"/>
          </a:p>
        </p:txBody>
      </p:sp>
    </p:spTree>
    <p:extLst>
      <p:ext uri="{BB962C8B-B14F-4D97-AF65-F5344CB8AC3E}">
        <p14:creationId xmlns:p14="http://schemas.microsoft.com/office/powerpoint/2010/main" xmlns="" val="3335736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lstStyle/>
          <a:p>
            <a:r>
              <a:rPr lang="en-AU" b="1" dirty="0" smtClean="0">
                <a:solidFill>
                  <a:schemeClr val="accent2">
                    <a:lumMod val="75000"/>
                  </a:schemeClr>
                </a:solidFill>
              </a:rPr>
              <a:t>Children who are cruel to animals have often experienced abuse:</a:t>
            </a:r>
          </a:p>
          <a:p>
            <a:pPr marL="0" indent="0">
              <a:buNone/>
            </a:pPr>
            <a:endParaRPr lang="en-AU" dirty="0"/>
          </a:p>
          <a:p>
            <a:pPr lvl="1"/>
            <a:r>
              <a:rPr lang="en-AU" dirty="0"/>
              <a:t>Child physical abuse </a:t>
            </a:r>
            <a:r>
              <a:rPr lang="en-AU" sz="2000" dirty="0"/>
              <a:t>(</a:t>
            </a:r>
            <a:r>
              <a:rPr lang="en-AU" sz="2000" dirty="0" err="1"/>
              <a:t>DeViney</a:t>
            </a:r>
            <a:r>
              <a:rPr lang="en-AU" sz="2000" dirty="0"/>
              <a:t>, </a:t>
            </a:r>
            <a:r>
              <a:rPr lang="en-AU" sz="2000" dirty="0" err="1"/>
              <a:t>Dickert</a:t>
            </a:r>
            <a:r>
              <a:rPr lang="en-AU" sz="2000" dirty="0"/>
              <a:t> &amp; Lockwood 1983)</a:t>
            </a:r>
          </a:p>
          <a:p>
            <a:pPr lvl="1"/>
            <a:r>
              <a:rPr lang="en-AU" dirty="0"/>
              <a:t>Sexual abuse </a:t>
            </a:r>
            <a:r>
              <a:rPr lang="en-AU" sz="2000" dirty="0"/>
              <a:t>(Henry, 2006)</a:t>
            </a:r>
          </a:p>
          <a:p>
            <a:pPr lvl="1"/>
            <a:r>
              <a:rPr lang="en-AU" dirty="0"/>
              <a:t>Domestic violence </a:t>
            </a:r>
            <a:r>
              <a:rPr lang="en-AU" sz="2000" dirty="0"/>
              <a:t>(</a:t>
            </a:r>
            <a:r>
              <a:rPr lang="en-AU" sz="2000" dirty="0" err="1"/>
              <a:t>Ascione</a:t>
            </a:r>
            <a:r>
              <a:rPr lang="en-AU" sz="2000" dirty="0"/>
              <a:t>, 1998; Currie, 2006</a:t>
            </a:r>
            <a:r>
              <a:rPr lang="en-AU" sz="2000" dirty="0" smtClean="0"/>
              <a:t>)</a:t>
            </a:r>
          </a:p>
          <a:p>
            <a:pPr lvl="1"/>
            <a:endParaRPr lang="en-AU" sz="2000" dirty="0"/>
          </a:p>
          <a:p>
            <a:pPr marL="457200" lvl="1" indent="0" algn="ctr">
              <a:buNone/>
            </a:pPr>
            <a:r>
              <a:rPr lang="en-AU" sz="3200" b="1" dirty="0" smtClean="0">
                <a:solidFill>
                  <a:schemeClr val="accent1">
                    <a:lumMod val="75000"/>
                  </a:schemeClr>
                </a:solidFill>
              </a:rPr>
              <a:t>A home where a pet is unsafe, is unlikely to be a safe environment for a child. </a:t>
            </a:r>
            <a:endParaRPr lang="en-AU" sz="3200" b="1" dirty="0">
              <a:solidFill>
                <a:schemeClr val="accent1">
                  <a:lumMod val="75000"/>
                </a:schemeClr>
              </a:solidFill>
            </a:endParaRPr>
          </a:p>
          <a:p>
            <a:endParaRPr lang="en-AU" dirty="0"/>
          </a:p>
        </p:txBody>
      </p:sp>
      <p:sp>
        <p:nvSpPr>
          <p:cNvPr id="4" name="Slide Number Placeholder 3"/>
          <p:cNvSpPr>
            <a:spLocks noGrp="1"/>
          </p:cNvSpPr>
          <p:nvPr>
            <p:ph type="sldNum" sz="quarter" idx="12"/>
          </p:nvPr>
        </p:nvSpPr>
        <p:spPr/>
        <p:txBody>
          <a:bodyPr/>
          <a:lstStyle/>
          <a:p>
            <a:fld id="{5EC42E44-CDAB-463D-898B-1104ED7E4DD0}" type="slidenum">
              <a:rPr lang="en-AU" smtClean="0"/>
              <a:pPr/>
              <a:t>18</a:t>
            </a:fld>
            <a:endParaRPr lang="en-AU"/>
          </a:p>
        </p:txBody>
      </p:sp>
    </p:spTree>
    <p:extLst>
      <p:ext uri="{BB962C8B-B14F-4D97-AF65-F5344CB8AC3E}">
        <p14:creationId xmlns:p14="http://schemas.microsoft.com/office/powerpoint/2010/main" xmlns="" val="14019404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276872"/>
            <a:ext cx="8229600" cy="1143000"/>
          </a:xfrm>
        </p:spPr>
        <p:txBody>
          <a:bodyPr>
            <a:normAutofit fontScale="90000"/>
          </a:bodyPr>
          <a:lstStyle/>
          <a:p>
            <a:r>
              <a:rPr lang="en-US" b="1" dirty="0" smtClean="0">
                <a:solidFill>
                  <a:schemeClr val="accent2">
                    <a:lumMod val="75000"/>
                  </a:schemeClr>
                </a:solidFill>
              </a:rPr>
              <a:t>“Childhood cruelty to animals may be a precursor to antisocial behavior in adulthood.”</a:t>
            </a:r>
            <a:br>
              <a:rPr lang="en-US" b="1" dirty="0" smtClean="0">
                <a:solidFill>
                  <a:schemeClr val="accent2">
                    <a:lumMod val="75000"/>
                  </a:schemeClr>
                </a:solidFill>
              </a:rPr>
            </a:br>
            <a:r>
              <a:rPr lang="en-US" b="1" dirty="0" smtClean="0">
                <a:solidFill>
                  <a:schemeClr val="accent2">
                    <a:lumMod val="75000"/>
                  </a:schemeClr>
                </a:solidFill>
              </a:rPr>
              <a:t/>
            </a:r>
            <a:br>
              <a:rPr lang="en-US" b="1" dirty="0" smtClean="0">
                <a:solidFill>
                  <a:schemeClr val="accent2">
                    <a:lumMod val="75000"/>
                  </a:schemeClr>
                </a:solidFill>
              </a:rPr>
            </a:br>
            <a:r>
              <a:rPr lang="en-AU" b="1" i="1" dirty="0" smtClean="0">
                <a:solidFill>
                  <a:schemeClr val="accent2">
                    <a:lumMod val="75000"/>
                  </a:schemeClr>
                </a:solidFill>
              </a:rPr>
              <a:t>Margaret Mead 1964</a:t>
            </a:r>
            <a:r>
              <a:rPr lang="en-AU" dirty="0" smtClean="0"/>
              <a:t/>
            </a:r>
            <a:br>
              <a:rPr lang="en-AU" dirty="0" smtClean="0"/>
            </a:br>
            <a:endParaRPr lang="en-AU" dirty="0"/>
          </a:p>
        </p:txBody>
      </p:sp>
      <p:sp>
        <p:nvSpPr>
          <p:cNvPr id="3" name="Slide Number Placeholder 2"/>
          <p:cNvSpPr>
            <a:spLocks noGrp="1"/>
          </p:cNvSpPr>
          <p:nvPr>
            <p:ph type="sldNum" sz="quarter" idx="12"/>
          </p:nvPr>
        </p:nvSpPr>
        <p:spPr/>
        <p:txBody>
          <a:bodyPr/>
          <a:lstStyle/>
          <a:p>
            <a:fld id="{5EC42E44-CDAB-463D-898B-1104ED7E4DD0}" type="slidenum">
              <a:rPr lang="en-AU" smtClean="0"/>
              <a:pPr/>
              <a:t>19</a:t>
            </a:fld>
            <a:endParaRPr lang="en-A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229600" cy="4968552"/>
          </a:xfrm>
          <a:solidFill>
            <a:schemeClr val="bg1">
              <a:lumMod val="85000"/>
            </a:schemeClr>
          </a:solidFill>
          <a:ln>
            <a:solidFill>
              <a:schemeClr val="tx1">
                <a:alpha val="62000"/>
              </a:schemeClr>
            </a:solidFill>
          </a:ln>
          <a:effectLst>
            <a:outerShdw blurRad="254000" dist="50800" dir="6600000" algn="ctr" rotWithShape="0">
              <a:schemeClr val="bg2">
                <a:lumMod val="75000"/>
              </a:schemeClr>
            </a:outerShdw>
          </a:effectLst>
          <a:scene3d>
            <a:camera prst="orthographicFront">
              <a:rot lat="0" lon="600000" rev="600000"/>
            </a:camera>
            <a:lightRig rig="threePt" dir="t"/>
          </a:scene3d>
          <a:sp3d/>
        </p:spPr>
        <p:txBody>
          <a:bodyPr>
            <a:normAutofit fontScale="77500" lnSpcReduction="20000"/>
          </a:bodyPr>
          <a:lstStyle/>
          <a:p>
            <a:r>
              <a:rPr lang="en-AU" i="1" dirty="0" smtClean="0"/>
              <a:t>(The) defendant then made a point of summoning Juan into the room to witness defendant's sadistic and depraved act of destroying a family pet. After piquing the boy's interest and gaining his attention, (the) defendant then killed the goldfish under his shoe. </a:t>
            </a:r>
          </a:p>
          <a:p>
            <a:endParaRPr lang="en-AU" i="1" dirty="0" smtClean="0"/>
          </a:p>
          <a:p>
            <a:r>
              <a:rPr lang="en-AU" i="1" dirty="0" smtClean="0"/>
              <a:t>These actions clearly evidence the defendant's understanding and intention of inflicting emotional pain on both the boy and his mother. Indeed, defendant's killing of Junior, the fish, under these circumstances could only have been undertaken for the purpose of destroying a creature the boy held dear, namely, his pet…</a:t>
            </a:r>
          </a:p>
          <a:p>
            <a:endParaRPr lang="en-AU" b="1" i="1" dirty="0" smtClean="0"/>
          </a:p>
          <a:p>
            <a:r>
              <a:rPr lang="en-AU" b="1" i="1" dirty="0" smtClean="0"/>
              <a:t>New York County Supreme Court, March 2004</a:t>
            </a:r>
            <a:endParaRPr lang="en-AU" dirty="0"/>
          </a:p>
        </p:txBody>
      </p:sp>
      <p:sp>
        <p:nvSpPr>
          <p:cNvPr id="2" name="Slide Number Placeholder 1"/>
          <p:cNvSpPr>
            <a:spLocks noGrp="1"/>
          </p:cNvSpPr>
          <p:nvPr>
            <p:ph type="sldNum" sz="quarter" idx="12"/>
          </p:nvPr>
        </p:nvSpPr>
        <p:spPr/>
        <p:txBody>
          <a:bodyPr/>
          <a:lstStyle/>
          <a:p>
            <a:fld id="{5EC42E44-CDAB-463D-898B-1104ED7E4DD0}" type="slidenum">
              <a:rPr lang="en-AU" smtClean="0"/>
              <a:pPr/>
              <a:t>2</a:t>
            </a:fld>
            <a:endParaRPr lang="en-A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Exposure Associated with Cruelty</a:t>
            </a:r>
            <a:endParaRPr lang="en-AU" dirty="0"/>
          </a:p>
        </p:txBody>
      </p:sp>
      <p:sp>
        <p:nvSpPr>
          <p:cNvPr id="3" name="Content Placeholder 2"/>
          <p:cNvSpPr>
            <a:spLocks noGrp="1"/>
          </p:cNvSpPr>
          <p:nvPr>
            <p:ph idx="1"/>
          </p:nvPr>
        </p:nvSpPr>
        <p:spPr/>
        <p:txBody>
          <a:bodyPr>
            <a:normAutofit/>
          </a:bodyPr>
          <a:lstStyle/>
          <a:p>
            <a:r>
              <a:rPr lang="en-AU" dirty="0" smtClean="0"/>
              <a:t>Children exposed to domestic violence are at </a:t>
            </a:r>
            <a:r>
              <a:rPr lang="en-AU" b="1" i="1" dirty="0" smtClean="0">
                <a:solidFill>
                  <a:schemeClr val="accent2">
                    <a:lumMod val="75000"/>
                  </a:schemeClr>
                </a:solidFill>
              </a:rPr>
              <a:t>least twice as likely </a:t>
            </a:r>
            <a:r>
              <a:rPr lang="en-AU" dirty="0" smtClean="0"/>
              <a:t>to engage in acts of animal abuse </a:t>
            </a:r>
            <a:r>
              <a:rPr lang="en-AU" sz="2200" dirty="0" smtClean="0"/>
              <a:t>(Baldry, 2003; Currie, 2006)</a:t>
            </a:r>
          </a:p>
          <a:p>
            <a:r>
              <a:rPr lang="en-AU" dirty="0" smtClean="0"/>
              <a:t>Children who witness acts of animal cruelty are more likely to engage in cruelty to animals </a:t>
            </a:r>
            <a:r>
              <a:rPr lang="en-AU" sz="2000" dirty="0" smtClean="0"/>
              <a:t>(Baldry, 2003; Thompson &amp; </a:t>
            </a:r>
            <a:r>
              <a:rPr lang="en-AU" sz="2000" dirty="0" err="1" smtClean="0"/>
              <a:t>Gullone</a:t>
            </a:r>
            <a:r>
              <a:rPr lang="en-AU" sz="2000" dirty="0" smtClean="0"/>
              <a:t>, 2006)</a:t>
            </a:r>
          </a:p>
          <a:p>
            <a:endParaRPr lang="en-AU" sz="2000" dirty="0"/>
          </a:p>
          <a:p>
            <a:r>
              <a:rPr lang="en-AU" sz="2000" dirty="0" smtClean="0"/>
              <a:t>* Warning sign given that pets provide unconditional love, acceptance, teach social responsibility, perspective taking, compassion, etc. </a:t>
            </a:r>
          </a:p>
          <a:p>
            <a:endParaRPr lang="en-AU" dirty="0"/>
          </a:p>
        </p:txBody>
      </p:sp>
      <p:sp>
        <p:nvSpPr>
          <p:cNvPr id="4" name="Slide Number Placeholder 3"/>
          <p:cNvSpPr>
            <a:spLocks noGrp="1"/>
          </p:cNvSpPr>
          <p:nvPr>
            <p:ph type="sldNum" sz="quarter" idx="12"/>
          </p:nvPr>
        </p:nvSpPr>
        <p:spPr/>
        <p:txBody>
          <a:bodyPr/>
          <a:lstStyle/>
          <a:p>
            <a:fld id="{5EC42E44-CDAB-463D-898B-1104ED7E4DD0}" type="slidenum">
              <a:rPr lang="en-AU" smtClean="0"/>
              <a:pPr/>
              <a:t>20</a:t>
            </a:fld>
            <a:endParaRPr lang="en-AU"/>
          </a:p>
        </p:txBody>
      </p:sp>
    </p:spTree>
    <p:extLst>
      <p:ext uri="{BB962C8B-B14F-4D97-AF65-F5344CB8AC3E}">
        <p14:creationId xmlns:p14="http://schemas.microsoft.com/office/powerpoint/2010/main" xmlns="" val="1752409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Who Abuses Animals?</a:t>
            </a:r>
            <a:endParaRPr lang="en-AU" dirty="0"/>
          </a:p>
        </p:txBody>
      </p:sp>
      <p:sp>
        <p:nvSpPr>
          <p:cNvPr id="3" name="Content Placeholder 2"/>
          <p:cNvSpPr>
            <a:spLocks noGrp="1"/>
          </p:cNvSpPr>
          <p:nvPr>
            <p:ph idx="1"/>
          </p:nvPr>
        </p:nvSpPr>
        <p:spPr/>
        <p:txBody>
          <a:bodyPr>
            <a:normAutofit/>
          </a:bodyPr>
          <a:lstStyle/>
          <a:p>
            <a:r>
              <a:rPr lang="en-AU" dirty="0" smtClean="0"/>
              <a:t>Those that engage in acts of animal cruelty are four times more likely to be male </a:t>
            </a:r>
            <a:r>
              <a:rPr lang="en-AU" sz="2000" dirty="0" smtClean="0"/>
              <a:t>(</a:t>
            </a:r>
            <a:r>
              <a:rPr lang="en-AU" sz="2000" dirty="0" err="1" smtClean="0"/>
              <a:t>Flyn</a:t>
            </a:r>
            <a:r>
              <a:rPr lang="en-AU" sz="2000" dirty="0" smtClean="0"/>
              <a:t>, 1999)</a:t>
            </a:r>
          </a:p>
          <a:p>
            <a:r>
              <a:rPr lang="en-AU" dirty="0" smtClean="0">
                <a:solidFill>
                  <a:schemeClr val="accent2">
                    <a:lumMod val="75000"/>
                  </a:schemeClr>
                </a:solidFill>
              </a:rPr>
              <a:t>Humane Society of the United States (2001) survey </a:t>
            </a:r>
            <a:r>
              <a:rPr lang="en-AU" dirty="0">
                <a:solidFill>
                  <a:schemeClr val="accent2">
                    <a:lumMod val="75000"/>
                  </a:schemeClr>
                </a:solidFill>
              </a:rPr>
              <a:t>of 1863 </a:t>
            </a:r>
            <a:r>
              <a:rPr lang="en-AU" dirty="0" smtClean="0">
                <a:solidFill>
                  <a:schemeClr val="accent2">
                    <a:lumMod val="75000"/>
                  </a:schemeClr>
                </a:solidFill>
              </a:rPr>
              <a:t>perpetrators</a:t>
            </a:r>
          </a:p>
          <a:p>
            <a:pPr lvl="1"/>
            <a:r>
              <a:rPr lang="en-AU" dirty="0" smtClean="0">
                <a:solidFill>
                  <a:schemeClr val="accent2">
                    <a:lumMod val="75000"/>
                  </a:schemeClr>
                </a:solidFill>
              </a:rPr>
              <a:t>74% of abuse is  toward companion animals</a:t>
            </a:r>
          </a:p>
          <a:p>
            <a:pPr lvl="1"/>
            <a:r>
              <a:rPr lang="en-AU" dirty="0" smtClean="0">
                <a:solidFill>
                  <a:schemeClr val="accent2">
                    <a:lumMod val="75000"/>
                  </a:schemeClr>
                </a:solidFill>
              </a:rPr>
              <a:t>Adolescents - 20% cruelty cases</a:t>
            </a:r>
          </a:p>
          <a:p>
            <a:pPr lvl="1"/>
            <a:r>
              <a:rPr lang="en-AU" dirty="0" smtClean="0">
                <a:solidFill>
                  <a:schemeClr val="accent2">
                    <a:lumMod val="75000"/>
                  </a:schemeClr>
                </a:solidFill>
              </a:rPr>
              <a:t>Children  - 4% cruelty cases </a:t>
            </a:r>
          </a:p>
        </p:txBody>
      </p:sp>
      <p:sp>
        <p:nvSpPr>
          <p:cNvPr id="4" name="Slide Number Placeholder 3"/>
          <p:cNvSpPr>
            <a:spLocks noGrp="1"/>
          </p:cNvSpPr>
          <p:nvPr>
            <p:ph type="sldNum" sz="quarter" idx="12"/>
          </p:nvPr>
        </p:nvSpPr>
        <p:spPr/>
        <p:txBody>
          <a:bodyPr/>
          <a:lstStyle/>
          <a:p>
            <a:fld id="{5EC42E44-CDAB-463D-898B-1104ED7E4DD0}" type="slidenum">
              <a:rPr lang="en-AU" smtClean="0"/>
              <a:pPr/>
              <a:t>21</a:t>
            </a:fld>
            <a:endParaRPr lang="en-AU"/>
          </a:p>
        </p:txBody>
      </p:sp>
    </p:spTree>
    <p:extLst>
      <p:ext uri="{BB962C8B-B14F-4D97-AF65-F5344CB8AC3E}">
        <p14:creationId xmlns:p14="http://schemas.microsoft.com/office/powerpoint/2010/main" xmlns="" val="2393052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Who Abuses Animals?</a:t>
            </a:r>
            <a:endParaRPr lang="en-AU" dirty="0"/>
          </a:p>
        </p:txBody>
      </p:sp>
      <p:sp>
        <p:nvSpPr>
          <p:cNvPr id="3" name="Content Placeholder 2"/>
          <p:cNvSpPr>
            <a:spLocks noGrp="1"/>
          </p:cNvSpPr>
          <p:nvPr>
            <p:ph idx="1"/>
          </p:nvPr>
        </p:nvSpPr>
        <p:spPr>
          <a:xfrm>
            <a:off x="457200" y="1600200"/>
            <a:ext cx="8229600" cy="5141168"/>
          </a:xfrm>
        </p:spPr>
        <p:txBody>
          <a:bodyPr>
            <a:normAutofit lnSpcReduction="10000"/>
          </a:bodyPr>
          <a:lstStyle/>
          <a:p>
            <a:r>
              <a:rPr lang="en-AU" dirty="0" smtClean="0"/>
              <a:t>Flynn (1999)</a:t>
            </a:r>
          </a:p>
          <a:p>
            <a:pPr lvl="1"/>
            <a:r>
              <a:rPr lang="en-AU" dirty="0" smtClean="0"/>
              <a:t>267 </a:t>
            </a:r>
            <a:r>
              <a:rPr lang="en-AU" dirty="0"/>
              <a:t>undergraduate </a:t>
            </a:r>
            <a:r>
              <a:rPr lang="en-AU" dirty="0" smtClean="0"/>
              <a:t>students</a:t>
            </a:r>
          </a:p>
          <a:p>
            <a:pPr lvl="1"/>
            <a:r>
              <a:rPr lang="en-AU" dirty="0" smtClean="0"/>
              <a:t>17.6% had </a:t>
            </a:r>
            <a:r>
              <a:rPr lang="en-AU" dirty="0"/>
              <a:t>perpetrated </a:t>
            </a:r>
            <a:r>
              <a:rPr lang="en-AU" dirty="0" smtClean="0"/>
              <a:t>abuse</a:t>
            </a:r>
          </a:p>
          <a:p>
            <a:pPr lvl="2"/>
            <a:r>
              <a:rPr lang="en-AU" dirty="0" smtClean="0"/>
              <a:t>13.1% killed </a:t>
            </a:r>
            <a:r>
              <a:rPr lang="en-AU" dirty="0"/>
              <a:t>a stray or wild </a:t>
            </a:r>
            <a:r>
              <a:rPr lang="en-AU" dirty="0" smtClean="0"/>
              <a:t>animal</a:t>
            </a:r>
          </a:p>
          <a:p>
            <a:pPr lvl="2"/>
            <a:r>
              <a:rPr lang="en-AU" dirty="0" smtClean="0"/>
              <a:t>2.6% killed </a:t>
            </a:r>
            <a:r>
              <a:rPr lang="en-AU" dirty="0"/>
              <a:t>a </a:t>
            </a:r>
            <a:r>
              <a:rPr lang="en-AU" dirty="0" smtClean="0"/>
              <a:t>pet</a:t>
            </a:r>
          </a:p>
          <a:p>
            <a:pPr lvl="2"/>
            <a:r>
              <a:rPr lang="en-AU" dirty="0" smtClean="0"/>
              <a:t>1.5% touched </a:t>
            </a:r>
            <a:r>
              <a:rPr lang="en-AU" dirty="0"/>
              <a:t>an animal sexually </a:t>
            </a:r>
            <a:endParaRPr lang="en-AU" dirty="0" smtClean="0"/>
          </a:p>
          <a:p>
            <a:r>
              <a:rPr lang="en-AU" b="1" dirty="0" smtClean="0">
                <a:solidFill>
                  <a:schemeClr val="accent2">
                    <a:lumMod val="75000"/>
                  </a:schemeClr>
                </a:solidFill>
              </a:rPr>
              <a:t>Half of these individuals first </a:t>
            </a:r>
            <a:r>
              <a:rPr lang="en-AU" b="1" dirty="0">
                <a:solidFill>
                  <a:schemeClr val="accent2">
                    <a:lumMod val="75000"/>
                  </a:schemeClr>
                </a:solidFill>
              </a:rPr>
              <a:t>abused an </a:t>
            </a:r>
            <a:r>
              <a:rPr lang="en-AU" b="1" dirty="0" smtClean="0">
                <a:solidFill>
                  <a:schemeClr val="accent2">
                    <a:lumMod val="75000"/>
                  </a:schemeClr>
                </a:solidFill>
              </a:rPr>
              <a:t>animal during adolescence</a:t>
            </a:r>
          </a:p>
          <a:p>
            <a:r>
              <a:rPr lang="en-AU" b="1" dirty="0" smtClean="0">
                <a:solidFill>
                  <a:schemeClr val="accent2">
                    <a:lumMod val="75000"/>
                  </a:schemeClr>
                </a:solidFill>
              </a:rPr>
              <a:t>40</a:t>
            </a:r>
            <a:r>
              <a:rPr lang="en-AU" b="1" dirty="0">
                <a:solidFill>
                  <a:schemeClr val="accent2">
                    <a:lumMod val="75000"/>
                  </a:schemeClr>
                </a:solidFill>
              </a:rPr>
              <a:t>% were between ages </a:t>
            </a:r>
            <a:r>
              <a:rPr lang="en-AU" b="1" dirty="0" smtClean="0">
                <a:solidFill>
                  <a:schemeClr val="accent2">
                    <a:lumMod val="75000"/>
                  </a:schemeClr>
                </a:solidFill>
              </a:rPr>
              <a:t>6 and </a:t>
            </a:r>
            <a:r>
              <a:rPr lang="en-AU" b="1" dirty="0">
                <a:solidFill>
                  <a:schemeClr val="accent2">
                    <a:lumMod val="75000"/>
                  </a:schemeClr>
                </a:solidFill>
              </a:rPr>
              <a:t>12 </a:t>
            </a:r>
            <a:r>
              <a:rPr lang="en-AU" b="1" dirty="0" smtClean="0">
                <a:solidFill>
                  <a:schemeClr val="accent2">
                    <a:lumMod val="75000"/>
                  </a:schemeClr>
                </a:solidFill>
              </a:rPr>
              <a:t>years</a:t>
            </a:r>
          </a:p>
          <a:p>
            <a:r>
              <a:rPr lang="en-AU" b="1" dirty="0">
                <a:solidFill>
                  <a:schemeClr val="accent2">
                    <a:lumMod val="75000"/>
                  </a:schemeClr>
                </a:solidFill>
              </a:rPr>
              <a:t>N</a:t>
            </a:r>
            <a:r>
              <a:rPr lang="en-AU" b="1" dirty="0" smtClean="0">
                <a:solidFill>
                  <a:schemeClr val="accent2">
                    <a:lumMod val="75000"/>
                  </a:schemeClr>
                </a:solidFill>
              </a:rPr>
              <a:t>early </a:t>
            </a:r>
            <a:r>
              <a:rPr lang="en-AU" b="1" dirty="0">
                <a:solidFill>
                  <a:schemeClr val="accent2">
                    <a:lumMod val="75000"/>
                  </a:schemeClr>
                </a:solidFill>
              </a:rPr>
              <a:t>11% </a:t>
            </a:r>
            <a:r>
              <a:rPr lang="en-AU" b="1" dirty="0" smtClean="0">
                <a:solidFill>
                  <a:schemeClr val="accent2">
                    <a:lumMod val="75000"/>
                  </a:schemeClr>
                </a:solidFill>
              </a:rPr>
              <a:t>were </a:t>
            </a:r>
            <a:r>
              <a:rPr lang="en-AU" b="1" dirty="0">
                <a:solidFill>
                  <a:schemeClr val="accent2">
                    <a:lumMod val="75000"/>
                  </a:schemeClr>
                </a:solidFill>
              </a:rPr>
              <a:t>2 to 5 years old</a:t>
            </a:r>
            <a:r>
              <a:rPr lang="en-AU" b="1" dirty="0" smtClean="0">
                <a:solidFill>
                  <a:schemeClr val="accent2">
                    <a:lumMod val="75000"/>
                  </a:schemeClr>
                </a:solidFill>
              </a:rPr>
              <a:t>.</a:t>
            </a:r>
          </a:p>
        </p:txBody>
      </p:sp>
      <p:sp>
        <p:nvSpPr>
          <p:cNvPr id="4" name="Slide Number Placeholder 3"/>
          <p:cNvSpPr>
            <a:spLocks noGrp="1"/>
          </p:cNvSpPr>
          <p:nvPr>
            <p:ph type="sldNum" sz="quarter" idx="12"/>
          </p:nvPr>
        </p:nvSpPr>
        <p:spPr/>
        <p:txBody>
          <a:bodyPr/>
          <a:lstStyle/>
          <a:p>
            <a:fld id="{5EC42E44-CDAB-463D-898B-1104ED7E4DD0}" type="slidenum">
              <a:rPr lang="en-AU" smtClean="0"/>
              <a:pPr/>
              <a:t>22</a:t>
            </a:fld>
            <a:endParaRPr lang="en-AU"/>
          </a:p>
        </p:txBody>
      </p:sp>
    </p:spTree>
    <p:extLst>
      <p:ext uri="{BB962C8B-B14F-4D97-AF65-F5344CB8AC3E}">
        <p14:creationId xmlns:p14="http://schemas.microsoft.com/office/powerpoint/2010/main" xmlns="" val="2112320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AU" dirty="0" err="1" smtClean="0"/>
              <a:t>Arluke</a:t>
            </a:r>
            <a:r>
              <a:rPr lang="en-AU" dirty="0" smtClean="0"/>
              <a:t> </a:t>
            </a:r>
            <a:r>
              <a:rPr lang="en-AU" dirty="0"/>
              <a:t>&amp; </a:t>
            </a:r>
            <a:r>
              <a:rPr lang="en-AU" dirty="0" smtClean="0"/>
              <a:t>Luke (1997) </a:t>
            </a:r>
          </a:p>
          <a:p>
            <a:pPr lvl="1"/>
            <a:r>
              <a:rPr lang="en-AU" b="1" dirty="0" smtClean="0">
                <a:solidFill>
                  <a:schemeClr val="accent2">
                    <a:lumMod val="75000"/>
                  </a:schemeClr>
                </a:solidFill>
              </a:rPr>
              <a:t>Adolescents  more </a:t>
            </a:r>
            <a:r>
              <a:rPr lang="en-AU" b="1" dirty="0">
                <a:solidFill>
                  <a:schemeClr val="accent2">
                    <a:lumMod val="75000"/>
                  </a:schemeClr>
                </a:solidFill>
              </a:rPr>
              <a:t>likely to engage in animal abuse in groups </a:t>
            </a:r>
            <a:endParaRPr lang="en-AU" b="1" dirty="0" smtClean="0">
              <a:solidFill>
                <a:schemeClr val="accent2">
                  <a:lumMod val="75000"/>
                </a:schemeClr>
              </a:solidFill>
            </a:endParaRPr>
          </a:p>
          <a:p>
            <a:pPr lvl="1"/>
            <a:r>
              <a:rPr lang="en-AU" dirty="0" smtClean="0"/>
              <a:t>Adults </a:t>
            </a:r>
            <a:r>
              <a:rPr lang="en-AU" dirty="0"/>
              <a:t>are more likely to act </a:t>
            </a:r>
            <a:r>
              <a:rPr lang="en-AU" dirty="0" smtClean="0"/>
              <a:t>alone</a:t>
            </a:r>
          </a:p>
          <a:p>
            <a:pPr lvl="1"/>
            <a:endParaRPr lang="en-AU" dirty="0"/>
          </a:p>
          <a:p>
            <a:r>
              <a:rPr lang="en-AU" dirty="0" smtClean="0"/>
              <a:t>* Methodological limitations </a:t>
            </a:r>
            <a:endParaRPr lang="en-AU" dirty="0"/>
          </a:p>
        </p:txBody>
      </p:sp>
      <p:sp>
        <p:nvSpPr>
          <p:cNvPr id="2" name="Slide Number Placeholder 1"/>
          <p:cNvSpPr>
            <a:spLocks noGrp="1"/>
          </p:cNvSpPr>
          <p:nvPr>
            <p:ph type="sldNum" sz="quarter" idx="12"/>
          </p:nvPr>
        </p:nvSpPr>
        <p:spPr/>
        <p:txBody>
          <a:bodyPr/>
          <a:lstStyle/>
          <a:p>
            <a:fld id="{5EC42E44-CDAB-463D-898B-1104ED7E4DD0}" type="slidenum">
              <a:rPr lang="en-AU" smtClean="0"/>
              <a:pPr/>
              <a:t>23</a:t>
            </a:fld>
            <a:endParaRPr lang="en-AU"/>
          </a:p>
        </p:txBody>
      </p:sp>
    </p:spTree>
    <p:extLst>
      <p:ext uri="{BB962C8B-B14F-4D97-AF65-F5344CB8AC3E}">
        <p14:creationId xmlns:p14="http://schemas.microsoft.com/office/powerpoint/2010/main" xmlns="" val="25816833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6264696"/>
          </a:xfrm>
        </p:spPr>
        <p:txBody>
          <a:bodyPr>
            <a:normAutofit/>
          </a:bodyPr>
          <a:lstStyle/>
          <a:p>
            <a:r>
              <a:rPr lang="en-AU" b="1" dirty="0" smtClean="0">
                <a:solidFill>
                  <a:schemeClr val="accent2">
                    <a:lumMod val="75000"/>
                  </a:schemeClr>
                </a:solidFill>
              </a:rPr>
              <a:t>Diagnostic Statistical Manual  of Mental Disorders </a:t>
            </a:r>
            <a:r>
              <a:rPr lang="en-AU" sz="2200" dirty="0" smtClean="0"/>
              <a:t>, (APA, 1987; 1994 &amp; 2000)</a:t>
            </a:r>
          </a:p>
          <a:p>
            <a:r>
              <a:rPr lang="en-AU" dirty="0" smtClean="0"/>
              <a:t>Conduct Disorders (childhood) </a:t>
            </a:r>
          </a:p>
          <a:p>
            <a:pPr lvl="1"/>
            <a:r>
              <a:rPr lang="en-AU" dirty="0" smtClean="0">
                <a:solidFill>
                  <a:schemeClr val="accent2">
                    <a:lumMod val="75000"/>
                  </a:schemeClr>
                </a:solidFill>
              </a:rPr>
              <a:t>“</a:t>
            </a:r>
            <a:r>
              <a:rPr lang="en-AU" dirty="0">
                <a:solidFill>
                  <a:schemeClr val="accent2">
                    <a:lumMod val="75000"/>
                  </a:schemeClr>
                </a:solidFill>
              </a:rPr>
              <a:t>a repetitive and persistent pattern of </a:t>
            </a:r>
            <a:r>
              <a:rPr lang="en-AU" dirty="0" smtClean="0">
                <a:solidFill>
                  <a:schemeClr val="accent2">
                    <a:lumMod val="75000"/>
                  </a:schemeClr>
                </a:solidFill>
              </a:rPr>
              <a:t>behaviour </a:t>
            </a:r>
            <a:r>
              <a:rPr lang="en-AU" dirty="0">
                <a:solidFill>
                  <a:schemeClr val="accent2">
                    <a:lumMod val="75000"/>
                  </a:schemeClr>
                </a:solidFill>
              </a:rPr>
              <a:t>in </a:t>
            </a:r>
            <a:r>
              <a:rPr lang="en-AU" dirty="0" smtClean="0">
                <a:solidFill>
                  <a:schemeClr val="accent2">
                    <a:lumMod val="75000"/>
                  </a:schemeClr>
                </a:solidFill>
              </a:rPr>
              <a:t>which the </a:t>
            </a:r>
            <a:r>
              <a:rPr lang="en-AU" dirty="0">
                <a:solidFill>
                  <a:schemeClr val="accent2">
                    <a:lumMod val="75000"/>
                  </a:schemeClr>
                </a:solidFill>
              </a:rPr>
              <a:t>basic rights of others or major age-appropriate societal norms or rules are violated”</a:t>
            </a:r>
          </a:p>
          <a:p>
            <a:pPr lvl="1"/>
            <a:r>
              <a:rPr lang="en-AU" dirty="0" smtClean="0"/>
              <a:t>3 or more criteria in past </a:t>
            </a:r>
            <a:r>
              <a:rPr lang="en-AU" dirty="0"/>
              <a:t>12 months with </a:t>
            </a:r>
            <a:r>
              <a:rPr lang="en-AU" dirty="0" smtClean="0"/>
              <a:t>at least </a:t>
            </a:r>
            <a:r>
              <a:rPr lang="en-AU" dirty="0"/>
              <a:t>one occurring within the past 6 months </a:t>
            </a:r>
            <a:r>
              <a:rPr lang="en-AU" sz="2200" dirty="0"/>
              <a:t>(DSM-IV, p. 85). </a:t>
            </a:r>
            <a:endParaRPr lang="en-AU" sz="2200" dirty="0" smtClean="0"/>
          </a:p>
          <a:p>
            <a:pPr lvl="1"/>
            <a:r>
              <a:rPr lang="en-AU" dirty="0" smtClean="0"/>
              <a:t>Animal </a:t>
            </a:r>
            <a:r>
              <a:rPr lang="en-AU" dirty="0"/>
              <a:t>cruelty is </a:t>
            </a:r>
            <a:r>
              <a:rPr lang="en-AU" dirty="0" smtClean="0"/>
              <a:t>listed as 1 </a:t>
            </a:r>
            <a:r>
              <a:rPr lang="en-AU" dirty="0"/>
              <a:t>of the 15 </a:t>
            </a:r>
            <a:r>
              <a:rPr lang="en-AU" dirty="0" smtClean="0"/>
              <a:t>symptoms</a:t>
            </a:r>
            <a:endParaRPr lang="en-AU" dirty="0"/>
          </a:p>
        </p:txBody>
      </p:sp>
      <p:sp>
        <p:nvSpPr>
          <p:cNvPr id="2" name="Slide Number Placeholder 1"/>
          <p:cNvSpPr>
            <a:spLocks noGrp="1"/>
          </p:cNvSpPr>
          <p:nvPr>
            <p:ph type="sldNum" sz="quarter" idx="12"/>
          </p:nvPr>
        </p:nvSpPr>
        <p:spPr/>
        <p:txBody>
          <a:bodyPr/>
          <a:lstStyle/>
          <a:p>
            <a:fld id="{5EC42E44-CDAB-463D-898B-1104ED7E4DD0}" type="slidenum">
              <a:rPr lang="en-AU" smtClean="0"/>
              <a:pPr/>
              <a:t>24</a:t>
            </a:fld>
            <a:endParaRPr lang="en-AU"/>
          </a:p>
        </p:txBody>
      </p:sp>
    </p:spTree>
    <p:extLst>
      <p:ext uri="{BB962C8B-B14F-4D97-AF65-F5344CB8AC3E}">
        <p14:creationId xmlns:p14="http://schemas.microsoft.com/office/powerpoint/2010/main" xmlns="" val="3860585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normAutofit/>
          </a:bodyPr>
          <a:lstStyle/>
          <a:p>
            <a:r>
              <a:rPr lang="en-AU" b="1" dirty="0">
                <a:solidFill>
                  <a:schemeClr val="accent2"/>
                </a:solidFill>
              </a:rPr>
              <a:t>“a substantial portion </a:t>
            </a:r>
            <a:r>
              <a:rPr lang="en-AU" b="1" dirty="0" smtClean="0">
                <a:solidFill>
                  <a:schemeClr val="accent2"/>
                </a:solidFill>
              </a:rPr>
              <a:t>of </a:t>
            </a:r>
            <a:r>
              <a:rPr lang="en-AU" b="1" dirty="0">
                <a:solidFill>
                  <a:schemeClr val="accent2"/>
                </a:solidFill>
              </a:rPr>
              <a:t>children diagnosed with conduct disorder continue to show </a:t>
            </a:r>
            <a:r>
              <a:rPr lang="en-AU" b="1" dirty="0" err="1" smtClean="0">
                <a:solidFill>
                  <a:schemeClr val="accent2"/>
                </a:solidFill>
              </a:rPr>
              <a:t>behaviors</a:t>
            </a:r>
            <a:r>
              <a:rPr lang="en-AU" b="1" dirty="0" smtClean="0">
                <a:solidFill>
                  <a:schemeClr val="accent2"/>
                </a:solidFill>
              </a:rPr>
              <a:t> </a:t>
            </a:r>
            <a:r>
              <a:rPr lang="en-AU" b="1" dirty="0">
                <a:solidFill>
                  <a:schemeClr val="accent2"/>
                </a:solidFill>
              </a:rPr>
              <a:t>in adulthood that meet criteria for antisocial personality disorder” </a:t>
            </a:r>
            <a:r>
              <a:rPr lang="en-AU" sz="2200" dirty="0"/>
              <a:t>(DSM-IV, p. 89).</a:t>
            </a:r>
          </a:p>
          <a:p>
            <a:endParaRPr lang="en-AU" dirty="0" smtClean="0"/>
          </a:p>
          <a:p>
            <a:r>
              <a:rPr lang="en-AU" dirty="0" smtClean="0"/>
              <a:t>Animal cruelty  an  indicator of a subgroup of children within the diagnosis of conduct disorder who have the poorest prognosis </a:t>
            </a:r>
            <a:r>
              <a:rPr lang="en-AU" sz="2000" dirty="0" smtClean="0"/>
              <a:t>(Luke et al., 1999, cited in </a:t>
            </a:r>
            <a:r>
              <a:rPr lang="en-AU" sz="2000" dirty="0" err="1" smtClean="0"/>
              <a:t>Faver</a:t>
            </a:r>
            <a:r>
              <a:rPr lang="en-AU" sz="2000" dirty="0" smtClean="0"/>
              <a:t>, 2009, </a:t>
            </a:r>
            <a:r>
              <a:rPr lang="en-AU" sz="2000" dirty="0" err="1" smtClean="0"/>
              <a:t>p366</a:t>
            </a:r>
            <a:r>
              <a:rPr lang="en-AU" sz="2000" dirty="0" smtClean="0"/>
              <a:t>)</a:t>
            </a:r>
            <a:endParaRPr lang="en-AU" sz="2000" dirty="0"/>
          </a:p>
        </p:txBody>
      </p:sp>
      <p:sp>
        <p:nvSpPr>
          <p:cNvPr id="2" name="Slide Number Placeholder 1"/>
          <p:cNvSpPr>
            <a:spLocks noGrp="1"/>
          </p:cNvSpPr>
          <p:nvPr>
            <p:ph type="sldNum" sz="quarter" idx="12"/>
          </p:nvPr>
        </p:nvSpPr>
        <p:spPr/>
        <p:txBody>
          <a:bodyPr/>
          <a:lstStyle/>
          <a:p>
            <a:fld id="{5EC42E44-CDAB-463D-898B-1104ED7E4DD0}" type="slidenum">
              <a:rPr lang="en-AU" smtClean="0"/>
              <a:pPr/>
              <a:t>25</a:t>
            </a:fld>
            <a:endParaRPr lang="en-AU"/>
          </a:p>
        </p:txBody>
      </p:sp>
    </p:spTree>
    <p:extLst>
      <p:ext uri="{BB962C8B-B14F-4D97-AF65-F5344CB8AC3E}">
        <p14:creationId xmlns:p14="http://schemas.microsoft.com/office/powerpoint/2010/main" xmlns="" val="524749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lstStyle/>
          <a:p>
            <a:r>
              <a:rPr lang="en-AU" dirty="0" err="1"/>
              <a:t>Ascione</a:t>
            </a:r>
            <a:r>
              <a:rPr lang="en-AU" dirty="0"/>
              <a:t> (2000)</a:t>
            </a:r>
          </a:p>
          <a:p>
            <a:pPr lvl="1"/>
            <a:r>
              <a:rPr lang="en-AU" dirty="0" smtClean="0"/>
              <a:t>3 </a:t>
            </a:r>
            <a:r>
              <a:rPr lang="en-AU" dirty="0"/>
              <a:t>out of 4 adult violent offenders demonstrated cruelty to animals as </a:t>
            </a:r>
            <a:r>
              <a:rPr lang="en-AU" dirty="0" smtClean="0"/>
              <a:t>children</a:t>
            </a:r>
          </a:p>
          <a:p>
            <a:r>
              <a:rPr lang="en-AU" dirty="0" err="1"/>
              <a:t>Merz</a:t>
            </a:r>
            <a:r>
              <a:rPr lang="en-AU" dirty="0"/>
              <a:t>-Perez et al. (2001) (n=90)</a:t>
            </a:r>
          </a:p>
          <a:p>
            <a:pPr lvl="1"/>
            <a:r>
              <a:rPr lang="en-AU" dirty="0"/>
              <a:t>Ways in which violent offenders abuse animals as children similar to methods of crimes against humans </a:t>
            </a:r>
          </a:p>
          <a:p>
            <a:pPr marL="0" indent="0">
              <a:buNone/>
            </a:pPr>
            <a:endParaRPr lang="en-AU" dirty="0"/>
          </a:p>
        </p:txBody>
      </p:sp>
      <p:sp>
        <p:nvSpPr>
          <p:cNvPr id="4" name="Slide Number Placeholder 3"/>
          <p:cNvSpPr>
            <a:spLocks noGrp="1"/>
          </p:cNvSpPr>
          <p:nvPr>
            <p:ph type="sldNum" sz="quarter" idx="12"/>
          </p:nvPr>
        </p:nvSpPr>
        <p:spPr/>
        <p:txBody>
          <a:bodyPr/>
          <a:lstStyle/>
          <a:p>
            <a:fld id="{5EC42E44-CDAB-463D-898B-1104ED7E4DD0}" type="slidenum">
              <a:rPr lang="en-AU" smtClean="0"/>
              <a:pPr/>
              <a:t>26</a:t>
            </a:fld>
            <a:endParaRPr lang="en-AU"/>
          </a:p>
        </p:txBody>
      </p:sp>
    </p:spTree>
    <p:extLst>
      <p:ext uri="{BB962C8B-B14F-4D97-AF65-F5344CB8AC3E}">
        <p14:creationId xmlns:p14="http://schemas.microsoft.com/office/powerpoint/2010/main" xmlns="" val="31936911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normAutofit fontScale="77500" lnSpcReduction="20000"/>
          </a:bodyPr>
          <a:lstStyle/>
          <a:p>
            <a:r>
              <a:rPr lang="en-AU" sz="4600" dirty="0" smtClean="0"/>
              <a:t>Serial Homicide</a:t>
            </a:r>
          </a:p>
          <a:p>
            <a:pPr lvl="1"/>
            <a:r>
              <a:rPr lang="en-AU" dirty="0" smtClean="0"/>
              <a:t>Jeffrey </a:t>
            </a:r>
            <a:r>
              <a:rPr lang="en-AU" dirty="0" err="1" smtClean="0"/>
              <a:t>Dahmer</a:t>
            </a:r>
            <a:r>
              <a:rPr lang="en-AU" dirty="0" smtClean="0"/>
              <a:t>, Ted Bundy, Ivan </a:t>
            </a:r>
            <a:r>
              <a:rPr lang="en-AU" dirty="0" err="1" smtClean="0"/>
              <a:t>Milat</a:t>
            </a:r>
            <a:r>
              <a:rPr lang="en-AU" dirty="0" smtClean="0"/>
              <a:t>, Paul </a:t>
            </a:r>
            <a:r>
              <a:rPr lang="en-AU" dirty="0" err="1" smtClean="0"/>
              <a:t>Denyer</a:t>
            </a:r>
            <a:r>
              <a:rPr lang="en-AU" dirty="0" smtClean="0"/>
              <a:t> (The Frankston Killer)</a:t>
            </a:r>
          </a:p>
          <a:p>
            <a:pPr marL="457200" lvl="1" indent="0">
              <a:buNone/>
            </a:pPr>
            <a:endParaRPr lang="en-AU" dirty="0" smtClean="0"/>
          </a:p>
          <a:p>
            <a:r>
              <a:rPr lang="en-AU" sz="4100" dirty="0" smtClean="0"/>
              <a:t>Columbine High School  Shootings 1999</a:t>
            </a:r>
          </a:p>
          <a:p>
            <a:pPr lvl="1"/>
            <a:r>
              <a:rPr lang="en-AU" dirty="0" smtClean="0"/>
              <a:t>Eric Harris and Dylan </a:t>
            </a:r>
            <a:r>
              <a:rPr lang="en-AU" dirty="0" err="1" smtClean="0"/>
              <a:t>Kelbold</a:t>
            </a:r>
            <a:r>
              <a:rPr lang="en-AU" dirty="0" smtClean="0"/>
              <a:t> frequently spoke about mutilating animals (Humane Society of the United States </a:t>
            </a:r>
            <a:r>
              <a:rPr lang="en-AU" dirty="0" err="1" smtClean="0"/>
              <a:t>n.d.</a:t>
            </a:r>
            <a:r>
              <a:rPr lang="en-AU" dirty="0" smtClean="0"/>
              <a:t>)</a:t>
            </a:r>
          </a:p>
          <a:p>
            <a:pPr lvl="2"/>
            <a:endParaRPr lang="en-AU" b="1" dirty="0" smtClean="0">
              <a:solidFill>
                <a:srgbClr val="FF0000"/>
              </a:solidFill>
            </a:endParaRPr>
          </a:p>
          <a:p>
            <a:pPr>
              <a:defRPr/>
            </a:pPr>
            <a:r>
              <a:rPr lang="en-US" b="1" dirty="0" err="1" smtClean="0">
                <a:solidFill>
                  <a:schemeClr val="accent2">
                    <a:lumMod val="50000"/>
                  </a:schemeClr>
                </a:solidFill>
              </a:rPr>
              <a:t>Ressler</a:t>
            </a:r>
            <a:r>
              <a:rPr lang="en-US" b="1" dirty="0" smtClean="0">
                <a:solidFill>
                  <a:schemeClr val="accent2">
                    <a:lumMod val="50000"/>
                  </a:schemeClr>
                </a:solidFill>
              </a:rPr>
              <a:t> et al (1988), n=28 incarcerated for sexual homicide</a:t>
            </a:r>
          </a:p>
          <a:p>
            <a:pPr lvl="1">
              <a:defRPr/>
            </a:pPr>
            <a:r>
              <a:rPr lang="en-US" b="1" dirty="0" smtClean="0">
                <a:solidFill>
                  <a:schemeClr val="accent2">
                    <a:lumMod val="50000"/>
                  </a:schemeClr>
                </a:solidFill>
              </a:rPr>
              <a:t>36% committed acts of animal cruelty in childhood</a:t>
            </a:r>
          </a:p>
          <a:p>
            <a:pPr lvl="1">
              <a:defRPr/>
            </a:pPr>
            <a:r>
              <a:rPr lang="en-US" b="1" dirty="0" smtClean="0">
                <a:solidFill>
                  <a:schemeClr val="accent2">
                    <a:lumMod val="50000"/>
                  </a:schemeClr>
                </a:solidFill>
              </a:rPr>
              <a:t>46% committed acts of animal cruelty in adolescence</a:t>
            </a:r>
          </a:p>
          <a:p>
            <a:pPr lvl="1">
              <a:defRPr/>
            </a:pPr>
            <a:r>
              <a:rPr lang="en-US" b="1" dirty="0" smtClean="0">
                <a:solidFill>
                  <a:schemeClr val="accent2">
                    <a:lumMod val="50000"/>
                  </a:schemeClr>
                </a:solidFill>
              </a:rPr>
              <a:t>36% continued abuse to animals as adults</a:t>
            </a:r>
          </a:p>
          <a:p>
            <a:pPr algn="r">
              <a:buNone/>
              <a:defRPr/>
            </a:pPr>
            <a:r>
              <a:rPr lang="en-US" dirty="0" smtClean="0"/>
              <a:t>	</a:t>
            </a:r>
            <a:endParaRPr lang="en-US" sz="2400" dirty="0" smtClean="0"/>
          </a:p>
          <a:p>
            <a:r>
              <a:rPr lang="en-AU" sz="4600" b="1" dirty="0" smtClean="0"/>
              <a:t>Practice  or rehearsal for human-directed violence </a:t>
            </a:r>
            <a:r>
              <a:rPr lang="en-US" sz="4600" dirty="0" smtClean="0"/>
              <a:t> </a:t>
            </a:r>
            <a:r>
              <a:rPr lang="en-US" sz="2000" dirty="0" smtClean="0"/>
              <a:t>Becker and French (2004)</a:t>
            </a:r>
          </a:p>
          <a:p>
            <a:endParaRPr lang="en-AU" b="1" dirty="0" smtClean="0">
              <a:solidFill>
                <a:srgbClr val="FF0000"/>
              </a:solidFill>
            </a:endParaRPr>
          </a:p>
          <a:p>
            <a:pPr lvl="1"/>
            <a:endParaRPr lang="en-AU" dirty="0" smtClean="0"/>
          </a:p>
          <a:p>
            <a:pPr lvl="2"/>
            <a:endParaRPr lang="en-AU" dirty="0"/>
          </a:p>
        </p:txBody>
      </p:sp>
      <p:sp>
        <p:nvSpPr>
          <p:cNvPr id="4" name="Slide Number Placeholder 3"/>
          <p:cNvSpPr>
            <a:spLocks noGrp="1"/>
          </p:cNvSpPr>
          <p:nvPr>
            <p:ph type="sldNum" sz="quarter" idx="12"/>
          </p:nvPr>
        </p:nvSpPr>
        <p:spPr/>
        <p:txBody>
          <a:bodyPr/>
          <a:lstStyle/>
          <a:p>
            <a:fld id="{5EC42E44-CDAB-463D-898B-1104ED7E4DD0}" type="slidenum">
              <a:rPr lang="en-AU" smtClean="0"/>
              <a:pPr/>
              <a:t>27</a:t>
            </a:fld>
            <a:endParaRPr lang="en-A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mtClean="0"/>
              <a:t>The </a:t>
            </a:r>
            <a:r>
              <a:rPr lang="en-AU" smtClean="0"/>
              <a:t>Violence Graduation </a:t>
            </a:r>
            <a:r>
              <a:rPr lang="en-AU" dirty="0" smtClean="0"/>
              <a:t>Hypothesis </a:t>
            </a:r>
            <a:br>
              <a:rPr lang="en-AU" dirty="0" smtClean="0"/>
            </a:br>
            <a:r>
              <a:rPr lang="en-AU" sz="2200" dirty="0" smtClean="0"/>
              <a:t>(</a:t>
            </a:r>
            <a:r>
              <a:rPr lang="en-AU" sz="2200" dirty="0" err="1" smtClean="0"/>
              <a:t>Arluke</a:t>
            </a:r>
            <a:r>
              <a:rPr lang="en-AU" sz="2200" dirty="0" smtClean="0"/>
              <a:t> et al., 1999)</a:t>
            </a:r>
            <a:endParaRPr lang="en-AU" sz="2200" dirty="0"/>
          </a:p>
        </p:txBody>
      </p:sp>
      <p:sp>
        <p:nvSpPr>
          <p:cNvPr id="3" name="Content Placeholder 2"/>
          <p:cNvSpPr>
            <a:spLocks noGrp="1"/>
          </p:cNvSpPr>
          <p:nvPr>
            <p:ph idx="1"/>
          </p:nvPr>
        </p:nvSpPr>
        <p:spPr>
          <a:xfrm>
            <a:off x="457200" y="1412776"/>
            <a:ext cx="8229600" cy="5184576"/>
          </a:xfrm>
        </p:spPr>
        <p:txBody>
          <a:bodyPr>
            <a:normAutofit fontScale="85000" lnSpcReduction="20000"/>
          </a:bodyPr>
          <a:lstStyle/>
          <a:p>
            <a:r>
              <a:rPr lang="en-AU" b="1" dirty="0" smtClean="0">
                <a:solidFill>
                  <a:schemeClr val="accent2">
                    <a:lumMod val="50000"/>
                  </a:schemeClr>
                </a:solidFill>
              </a:rPr>
              <a:t>Social Learning Theory (Bandura)</a:t>
            </a:r>
          </a:p>
          <a:p>
            <a:pPr lvl="1"/>
            <a:r>
              <a:rPr lang="en-AU" dirty="0" smtClean="0"/>
              <a:t>Role modelling – imitating violence (Duncan &amp; Miller, 2002)</a:t>
            </a:r>
          </a:p>
          <a:p>
            <a:endParaRPr lang="en-AU" b="1" dirty="0" smtClean="0">
              <a:solidFill>
                <a:schemeClr val="accent2">
                  <a:lumMod val="50000"/>
                </a:schemeClr>
              </a:solidFill>
            </a:endParaRPr>
          </a:p>
          <a:p>
            <a:r>
              <a:rPr lang="en-AU" b="1" dirty="0" smtClean="0">
                <a:solidFill>
                  <a:schemeClr val="accent2">
                    <a:lumMod val="50000"/>
                  </a:schemeClr>
                </a:solidFill>
              </a:rPr>
              <a:t>Desensitisation to violence </a:t>
            </a:r>
          </a:p>
          <a:p>
            <a:pPr lvl="1"/>
            <a:r>
              <a:rPr lang="en-AU" dirty="0" smtClean="0"/>
              <a:t>Impedes development of empathy</a:t>
            </a:r>
          </a:p>
          <a:p>
            <a:pPr lvl="1"/>
            <a:r>
              <a:rPr lang="en-AU" dirty="0" smtClean="0"/>
              <a:t>Further aggression more likely (</a:t>
            </a:r>
            <a:r>
              <a:rPr lang="en-AU" dirty="0" err="1" smtClean="0"/>
              <a:t>Ascione</a:t>
            </a:r>
            <a:r>
              <a:rPr lang="en-AU" dirty="0" smtClean="0"/>
              <a:t>, 1993)</a:t>
            </a:r>
          </a:p>
          <a:p>
            <a:pPr lvl="1"/>
            <a:r>
              <a:rPr lang="en-AU" dirty="0" smtClean="0"/>
              <a:t>Perpetrating animal abuse reinforces and contributes to </a:t>
            </a:r>
          </a:p>
          <a:p>
            <a:pPr lvl="2"/>
            <a:r>
              <a:rPr lang="en-AU" dirty="0" smtClean="0"/>
              <a:t>empathy deficits</a:t>
            </a:r>
          </a:p>
          <a:p>
            <a:pPr lvl="2"/>
            <a:r>
              <a:rPr lang="en-AU" dirty="0" smtClean="0"/>
              <a:t>Desensitisation to violence  (Quinn, 2000 – most pets die before 2 years)</a:t>
            </a:r>
          </a:p>
          <a:p>
            <a:pPr lvl="2"/>
            <a:r>
              <a:rPr lang="en-AU" dirty="0" smtClean="0"/>
              <a:t>Attitudes of callousness</a:t>
            </a:r>
          </a:p>
          <a:p>
            <a:r>
              <a:rPr lang="en-AU" b="1" dirty="0" smtClean="0">
                <a:solidFill>
                  <a:schemeClr val="accent2">
                    <a:lumMod val="50000"/>
                  </a:schemeClr>
                </a:solidFill>
              </a:rPr>
              <a:t>Then progress to humans </a:t>
            </a:r>
            <a:r>
              <a:rPr lang="en-AU" sz="2400" dirty="0" smtClean="0"/>
              <a:t>(</a:t>
            </a:r>
            <a:r>
              <a:rPr lang="en-AU" sz="2400" dirty="0" err="1" smtClean="0"/>
              <a:t>Flyn</a:t>
            </a:r>
            <a:r>
              <a:rPr lang="en-AU" sz="2400" dirty="0" smtClean="0"/>
              <a:t>, 1999; 2000; Thomson &amp; </a:t>
            </a:r>
            <a:r>
              <a:rPr lang="en-AU" sz="2400" dirty="0" err="1" smtClean="0"/>
              <a:t>Gullone</a:t>
            </a:r>
            <a:r>
              <a:rPr lang="en-AU" sz="2400" dirty="0" smtClean="0"/>
              <a:t>, 2003).</a:t>
            </a:r>
            <a:endParaRPr lang="en-AU" sz="2400" dirty="0"/>
          </a:p>
        </p:txBody>
      </p:sp>
      <p:sp>
        <p:nvSpPr>
          <p:cNvPr id="4" name="Slide Number Placeholder 3"/>
          <p:cNvSpPr>
            <a:spLocks noGrp="1"/>
          </p:cNvSpPr>
          <p:nvPr>
            <p:ph type="sldNum" sz="quarter" idx="12"/>
          </p:nvPr>
        </p:nvSpPr>
        <p:spPr/>
        <p:txBody>
          <a:bodyPr/>
          <a:lstStyle/>
          <a:p>
            <a:fld id="{5EC42E44-CDAB-463D-898B-1104ED7E4DD0}" type="slidenum">
              <a:rPr lang="en-AU" smtClean="0"/>
              <a:pPr/>
              <a:t>28</a:t>
            </a:fld>
            <a:endParaRPr lang="en-AU"/>
          </a:p>
        </p:txBody>
      </p:sp>
    </p:spTree>
    <p:extLst>
      <p:ext uri="{BB962C8B-B14F-4D97-AF65-F5344CB8AC3E}">
        <p14:creationId xmlns:p14="http://schemas.microsoft.com/office/powerpoint/2010/main" xmlns="" val="694111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Graduation Hypothesis</a:t>
            </a:r>
            <a:endParaRPr lang="en-AU" dirty="0"/>
          </a:p>
        </p:txBody>
      </p:sp>
      <p:sp>
        <p:nvSpPr>
          <p:cNvPr id="3" name="Content Placeholder 2"/>
          <p:cNvSpPr>
            <a:spLocks noGrp="1"/>
          </p:cNvSpPr>
          <p:nvPr>
            <p:ph idx="1"/>
          </p:nvPr>
        </p:nvSpPr>
        <p:spPr>
          <a:xfrm>
            <a:off x="457200" y="1600200"/>
            <a:ext cx="8229600" cy="5257800"/>
          </a:xfrm>
        </p:spPr>
        <p:txBody>
          <a:bodyPr>
            <a:normAutofit lnSpcReduction="10000"/>
          </a:bodyPr>
          <a:lstStyle/>
          <a:p>
            <a:r>
              <a:rPr lang="en-AU" dirty="0" smtClean="0"/>
              <a:t>Research </a:t>
            </a:r>
            <a:r>
              <a:rPr lang="en-AU" dirty="0"/>
              <a:t>investigating the </a:t>
            </a:r>
            <a:r>
              <a:rPr lang="en-AU" dirty="0" smtClean="0"/>
              <a:t>link is ambiguous </a:t>
            </a:r>
            <a:r>
              <a:rPr lang="en-AU" sz="2200" dirty="0"/>
              <a:t>(</a:t>
            </a:r>
            <a:r>
              <a:rPr lang="en-AU" sz="2200" dirty="0" err="1"/>
              <a:t>Felthous</a:t>
            </a:r>
            <a:r>
              <a:rPr lang="en-AU" sz="2200" dirty="0"/>
              <a:t> &amp; </a:t>
            </a:r>
            <a:r>
              <a:rPr lang="en-AU" sz="2200" dirty="0" err="1"/>
              <a:t>Kellert</a:t>
            </a:r>
            <a:r>
              <a:rPr lang="en-AU" sz="2200" dirty="0"/>
              <a:t>, 1987</a:t>
            </a:r>
            <a:r>
              <a:rPr lang="en-AU" sz="2200" dirty="0" smtClean="0"/>
              <a:t>)</a:t>
            </a:r>
          </a:p>
          <a:p>
            <a:pPr algn="ctr"/>
            <a:r>
              <a:rPr lang="en-AU" b="1" dirty="0" smtClean="0">
                <a:solidFill>
                  <a:schemeClr val="accent2">
                    <a:lumMod val="50000"/>
                  </a:schemeClr>
                </a:solidFill>
              </a:rPr>
              <a:t>Correlation NOT Causal Relationship</a:t>
            </a:r>
          </a:p>
          <a:p>
            <a:r>
              <a:rPr lang="en-AU" b="1" u="sng" dirty="0" smtClean="0">
                <a:solidFill>
                  <a:schemeClr val="accent2">
                    <a:lumMod val="50000"/>
                  </a:schemeClr>
                </a:solidFill>
              </a:rPr>
              <a:t>Not all children </a:t>
            </a:r>
            <a:r>
              <a:rPr lang="en-AU" dirty="0" smtClean="0"/>
              <a:t>exposed to animal violence will themselves harm animals </a:t>
            </a:r>
            <a:r>
              <a:rPr lang="en-AU" sz="2200" dirty="0" smtClean="0"/>
              <a:t>(Miller &amp; Knutson, 1997) </a:t>
            </a:r>
            <a:endParaRPr lang="en-AU" sz="2200" dirty="0"/>
          </a:p>
          <a:p>
            <a:r>
              <a:rPr lang="en-AU" b="1" u="sng" dirty="0" smtClean="0">
                <a:solidFill>
                  <a:schemeClr val="accent2">
                    <a:lumMod val="50000"/>
                  </a:schemeClr>
                </a:solidFill>
              </a:rPr>
              <a:t>Not all children </a:t>
            </a:r>
            <a:r>
              <a:rPr lang="en-AU" dirty="0" smtClean="0"/>
              <a:t>who abuse animals will be violent to humans </a:t>
            </a:r>
          </a:p>
          <a:p>
            <a:pPr lvl="1"/>
            <a:r>
              <a:rPr lang="en-AU" dirty="0" smtClean="0"/>
              <a:t>Repeated acts</a:t>
            </a:r>
          </a:p>
          <a:p>
            <a:pPr lvl="1"/>
            <a:r>
              <a:rPr lang="en-AU" dirty="0" smtClean="0"/>
              <a:t>Sexual acts</a:t>
            </a:r>
          </a:p>
          <a:p>
            <a:pPr lvl="1"/>
            <a:r>
              <a:rPr lang="en-AU" dirty="0" smtClean="0"/>
              <a:t>Methods of harm (direct/ indirect)</a:t>
            </a:r>
            <a:endParaRPr lang="en-AU" dirty="0"/>
          </a:p>
        </p:txBody>
      </p:sp>
      <p:sp>
        <p:nvSpPr>
          <p:cNvPr id="4" name="Slide Number Placeholder 3"/>
          <p:cNvSpPr>
            <a:spLocks noGrp="1"/>
          </p:cNvSpPr>
          <p:nvPr>
            <p:ph type="sldNum" sz="quarter" idx="12"/>
          </p:nvPr>
        </p:nvSpPr>
        <p:spPr/>
        <p:txBody>
          <a:bodyPr/>
          <a:lstStyle/>
          <a:p>
            <a:fld id="{5EC42E44-CDAB-463D-898B-1104ED7E4DD0}" type="slidenum">
              <a:rPr lang="en-AU" smtClean="0"/>
              <a:pPr/>
              <a:t>29</a:t>
            </a:fld>
            <a:endParaRPr lang="en-AU"/>
          </a:p>
        </p:txBody>
      </p:sp>
    </p:spTree>
    <p:extLst>
      <p:ext uri="{BB962C8B-B14F-4D97-AF65-F5344CB8AC3E}">
        <p14:creationId xmlns:p14="http://schemas.microsoft.com/office/powerpoint/2010/main" xmlns="" val="4279170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rot="480000">
            <a:off x="485871" y="889370"/>
            <a:ext cx="8229600" cy="5539607"/>
          </a:xfrm>
          <a:solidFill>
            <a:schemeClr val="tx2">
              <a:lumMod val="40000"/>
              <a:lumOff val="60000"/>
            </a:schemeClr>
          </a:solidFill>
          <a:ln>
            <a:solidFill>
              <a:schemeClr val="tx1"/>
            </a:solidFill>
          </a:ln>
        </p:spPr>
        <p:txBody>
          <a:bodyPr>
            <a:normAutofit fontScale="55000" lnSpcReduction="20000"/>
          </a:bodyPr>
          <a:lstStyle/>
          <a:p>
            <a:r>
              <a:rPr lang="en-AU" sz="3600" dirty="0" smtClean="0"/>
              <a:t>The appellant, angered by what his partner had done, came out and grabbed her by the throat. He then pushed her away and raised his fists before grabbing her by the throat a second time…</a:t>
            </a:r>
          </a:p>
          <a:p>
            <a:r>
              <a:rPr lang="en-AU" sz="3600" dirty="0" smtClean="0"/>
              <a:t>The partner ran away, taking the child with her….The appellant then went to a chicken pen at the rear of the property. The pen contained a number of chickens belonging to the appellant and his partner. He selected one that he knew his partner was particularly fond of. He struck the chicken with the axe but did not decapitate it. ... The chicken was, however, fatally injured... It flapped and thrashed for 10 to 20 seconds before the appellant left it. </a:t>
            </a:r>
          </a:p>
          <a:p>
            <a:r>
              <a:rPr lang="en-AU" sz="3600" dirty="0" smtClean="0"/>
              <a:t>The appellant left the dead chicken in clear view, intending that his partner should find it. </a:t>
            </a:r>
          </a:p>
          <a:p>
            <a:r>
              <a:rPr lang="en-AU" sz="3600" dirty="0" smtClean="0"/>
              <a:t>(later)  the appellant … made admissions as to what had occurred, including the killing of the chicken. </a:t>
            </a:r>
          </a:p>
          <a:p>
            <a:r>
              <a:rPr lang="en-AU" sz="3600" dirty="0" smtClean="0"/>
              <a:t>He said in that regard that he had killed it </a:t>
            </a:r>
            <a:r>
              <a:rPr lang="en-AU" sz="3600" b="1" dirty="0" smtClean="0">
                <a:solidFill>
                  <a:srgbClr val="FF0000"/>
                </a:solidFill>
              </a:rPr>
              <a:t>because he was angry at his partner's behaviour and because he knew the chicken meant a lot to her</a:t>
            </a:r>
            <a:r>
              <a:rPr lang="en-AU" sz="3600" dirty="0" smtClean="0"/>
              <a:t>.</a:t>
            </a:r>
          </a:p>
          <a:p>
            <a:endParaRPr lang="en-AU" dirty="0" smtClean="0"/>
          </a:p>
          <a:p>
            <a:r>
              <a:rPr lang="en-AU" b="1" dirty="0" smtClean="0"/>
              <a:t>HOLDING -v- PARKIN [2012] WASC 113 (30 March 2012)</a:t>
            </a:r>
            <a:endParaRPr lang="en-AU" dirty="0" smtClean="0"/>
          </a:p>
          <a:p>
            <a:endParaRPr lang="en-AU" dirty="0"/>
          </a:p>
        </p:txBody>
      </p:sp>
      <p:sp>
        <p:nvSpPr>
          <p:cNvPr id="2" name="Slide Number Placeholder 1"/>
          <p:cNvSpPr>
            <a:spLocks noGrp="1"/>
          </p:cNvSpPr>
          <p:nvPr>
            <p:ph type="sldNum" sz="quarter" idx="12"/>
          </p:nvPr>
        </p:nvSpPr>
        <p:spPr/>
        <p:txBody>
          <a:bodyPr/>
          <a:lstStyle/>
          <a:p>
            <a:fld id="{5EC42E44-CDAB-463D-898B-1104ED7E4DD0}" type="slidenum">
              <a:rPr lang="en-AU" smtClean="0"/>
              <a:pPr/>
              <a:t>3</a:t>
            </a:fld>
            <a:endParaRPr lang="en-A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Deviance Generalisation Hypothesis </a:t>
            </a:r>
            <a:r>
              <a:rPr lang="en-AU" sz="2200" dirty="0" smtClean="0"/>
              <a:t>(</a:t>
            </a:r>
            <a:r>
              <a:rPr lang="en-AU" sz="2200" dirty="0" err="1" smtClean="0"/>
              <a:t>Arluke</a:t>
            </a:r>
            <a:r>
              <a:rPr lang="en-AU" sz="2200" dirty="0"/>
              <a:t> </a:t>
            </a:r>
            <a:r>
              <a:rPr lang="en-AU" sz="2200" dirty="0" smtClean="0"/>
              <a:t>et al., 1999)</a:t>
            </a:r>
            <a:endParaRPr lang="en-AU" sz="2200" dirty="0"/>
          </a:p>
        </p:txBody>
      </p:sp>
      <p:sp>
        <p:nvSpPr>
          <p:cNvPr id="3" name="Content Placeholder 2"/>
          <p:cNvSpPr>
            <a:spLocks noGrp="1"/>
          </p:cNvSpPr>
          <p:nvPr>
            <p:ph idx="1"/>
          </p:nvPr>
        </p:nvSpPr>
        <p:spPr/>
        <p:txBody>
          <a:bodyPr>
            <a:normAutofit/>
          </a:bodyPr>
          <a:lstStyle/>
          <a:p>
            <a:r>
              <a:rPr lang="en-AU" b="1" dirty="0" smtClean="0">
                <a:solidFill>
                  <a:schemeClr val="accent1">
                    <a:lumMod val="75000"/>
                  </a:schemeClr>
                </a:solidFill>
              </a:rPr>
              <a:t>Animal abuse and other antisocial behaviours correlated because </a:t>
            </a:r>
          </a:p>
          <a:p>
            <a:pPr lvl="1"/>
            <a:r>
              <a:rPr lang="en-AU" dirty="0" smtClean="0"/>
              <a:t>Common factors in childhood </a:t>
            </a:r>
          </a:p>
          <a:p>
            <a:pPr lvl="1"/>
            <a:r>
              <a:rPr lang="en-AU" dirty="0" smtClean="0"/>
              <a:t>One type of antisocial behaviour is likely to lead to other forms of antisocial behaviour</a:t>
            </a:r>
          </a:p>
          <a:p>
            <a:r>
              <a:rPr lang="en-AU" dirty="0"/>
              <a:t>Fleming, </a:t>
            </a:r>
            <a:r>
              <a:rPr lang="en-AU" dirty="0" err="1"/>
              <a:t>Jory</a:t>
            </a:r>
            <a:r>
              <a:rPr lang="en-AU" dirty="0"/>
              <a:t> &amp; Burton (2002) n=381</a:t>
            </a:r>
          </a:p>
          <a:p>
            <a:pPr lvl="1"/>
            <a:r>
              <a:rPr lang="en-AU" b="1" dirty="0">
                <a:solidFill>
                  <a:schemeClr val="accent1">
                    <a:lumMod val="75000"/>
                  </a:schemeClr>
                </a:solidFill>
              </a:rPr>
              <a:t>23 of 24 juvenile offenders (96%) who admitted to bestiality also admitted to sexual offenses against humans.</a:t>
            </a:r>
          </a:p>
          <a:p>
            <a:endParaRPr lang="en-AU" dirty="0" smtClean="0"/>
          </a:p>
        </p:txBody>
      </p:sp>
      <p:sp>
        <p:nvSpPr>
          <p:cNvPr id="4" name="Slide Number Placeholder 3"/>
          <p:cNvSpPr>
            <a:spLocks noGrp="1"/>
          </p:cNvSpPr>
          <p:nvPr>
            <p:ph type="sldNum" sz="quarter" idx="12"/>
          </p:nvPr>
        </p:nvSpPr>
        <p:spPr/>
        <p:txBody>
          <a:bodyPr/>
          <a:lstStyle/>
          <a:p>
            <a:fld id="{5EC42E44-CDAB-463D-898B-1104ED7E4DD0}" type="slidenum">
              <a:rPr lang="en-AU" smtClean="0"/>
              <a:pPr/>
              <a:t>30</a:t>
            </a:fld>
            <a:endParaRPr lang="en-AU"/>
          </a:p>
        </p:txBody>
      </p:sp>
    </p:spTree>
    <p:extLst>
      <p:ext uri="{BB962C8B-B14F-4D97-AF65-F5344CB8AC3E}">
        <p14:creationId xmlns:p14="http://schemas.microsoft.com/office/powerpoint/2010/main" xmlns="" val="1098578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Deviation Generalisation Hypothesis</a:t>
            </a:r>
            <a:endParaRPr lang="en-AU" dirty="0"/>
          </a:p>
        </p:txBody>
      </p:sp>
      <p:sp>
        <p:nvSpPr>
          <p:cNvPr id="3" name="Content Placeholder 2"/>
          <p:cNvSpPr>
            <a:spLocks noGrp="1"/>
          </p:cNvSpPr>
          <p:nvPr>
            <p:ph idx="1"/>
          </p:nvPr>
        </p:nvSpPr>
        <p:spPr/>
        <p:txBody>
          <a:bodyPr/>
          <a:lstStyle/>
          <a:p>
            <a:r>
              <a:rPr lang="en-AU" dirty="0" smtClean="0"/>
              <a:t>Cruelty to animals associated with </a:t>
            </a:r>
          </a:p>
          <a:p>
            <a:pPr lvl="1"/>
            <a:r>
              <a:rPr lang="en-AU" dirty="0" smtClean="0"/>
              <a:t>Perpetration of child abuse </a:t>
            </a:r>
            <a:r>
              <a:rPr lang="en-AU" sz="2000" dirty="0" smtClean="0"/>
              <a:t>(</a:t>
            </a:r>
            <a:r>
              <a:rPr lang="en-AU" sz="2000" dirty="0" err="1" smtClean="0"/>
              <a:t>DeViney</a:t>
            </a:r>
            <a:r>
              <a:rPr lang="en-AU" sz="2000" dirty="0" smtClean="0"/>
              <a:t> et al., 1983)</a:t>
            </a:r>
          </a:p>
          <a:p>
            <a:pPr lvl="1"/>
            <a:r>
              <a:rPr lang="en-AU" dirty="0" smtClean="0"/>
              <a:t>Intimate partner violence </a:t>
            </a:r>
            <a:r>
              <a:rPr lang="en-AU" sz="2000" dirty="0" smtClean="0"/>
              <a:t>(</a:t>
            </a:r>
            <a:r>
              <a:rPr lang="en-AU" sz="2000" dirty="0" err="1" smtClean="0"/>
              <a:t>Ascione</a:t>
            </a:r>
            <a:r>
              <a:rPr lang="en-AU" sz="2000" dirty="0" smtClean="0"/>
              <a:t>, 1998)</a:t>
            </a:r>
          </a:p>
          <a:p>
            <a:pPr lvl="1"/>
            <a:r>
              <a:rPr lang="en-AU" dirty="0" smtClean="0"/>
              <a:t>Other violent and nonviolent crimes </a:t>
            </a:r>
            <a:r>
              <a:rPr lang="en-AU" sz="2000" dirty="0" smtClean="0"/>
              <a:t>(</a:t>
            </a:r>
            <a:r>
              <a:rPr lang="en-AU" sz="2000" dirty="0" err="1" smtClean="0"/>
              <a:t>Merez</a:t>
            </a:r>
            <a:r>
              <a:rPr lang="en-AU" sz="2000" dirty="0" smtClean="0"/>
              <a:t>-Perez, </a:t>
            </a:r>
            <a:r>
              <a:rPr lang="en-AU" sz="2000" dirty="0" err="1" smtClean="0"/>
              <a:t>Heide</a:t>
            </a:r>
            <a:r>
              <a:rPr lang="en-AU" sz="2000" dirty="0" smtClean="0"/>
              <a:t> &amp; Silverman, 2001; Hensley &amp; </a:t>
            </a:r>
            <a:r>
              <a:rPr lang="en-AU" sz="2000" dirty="0" err="1" smtClean="0"/>
              <a:t>Tallichet</a:t>
            </a:r>
            <a:r>
              <a:rPr lang="en-AU" sz="2000" dirty="0" smtClean="0"/>
              <a:t>, 2005)</a:t>
            </a:r>
          </a:p>
          <a:p>
            <a:pPr lvl="1"/>
            <a:endParaRPr lang="en-AU" dirty="0"/>
          </a:p>
        </p:txBody>
      </p:sp>
      <p:sp>
        <p:nvSpPr>
          <p:cNvPr id="4" name="Slide Number Placeholder 3"/>
          <p:cNvSpPr>
            <a:spLocks noGrp="1"/>
          </p:cNvSpPr>
          <p:nvPr>
            <p:ph type="sldNum" sz="quarter" idx="12"/>
          </p:nvPr>
        </p:nvSpPr>
        <p:spPr/>
        <p:txBody>
          <a:bodyPr/>
          <a:lstStyle/>
          <a:p>
            <a:fld id="{5EC42E44-CDAB-463D-898B-1104ED7E4DD0}" type="slidenum">
              <a:rPr lang="en-AU" smtClean="0"/>
              <a:pPr/>
              <a:t>31</a:t>
            </a:fld>
            <a:endParaRPr lang="en-AU"/>
          </a:p>
        </p:txBody>
      </p:sp>
    </p:spTree>
    <p:extLst>
      <p:ext uri="{BB962C8B-B14F-4D97-AF65-F5344CB8AC3E}">
        <p14:creationId xmlns:p14="http://schemas.microsoft.com/office/powerpoint/2010/main" xmlns="" val="89219640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5698976" cy="5577483"/>
          </a:xfrm>
        </p:spPr>
        <p:txBody>
          <a:bodyPr>
            <a:normAutofit fontScale="92500" lnSpcReduction="20000"/>
          </a:bodyPr>
          <a:lstStyle/>
          <a:p>
            <a:r>
              <a:rPr lang="en-AU" dirty="0" smtClean="0"/>
              <a:t>Taylor </a:t>
            </a:r>
            <a:r>
              <a:rPr lang="en-AU" dirty="0"/>
              <a:t>&amp; Signal (2004) </a:t>
            </a:r>
            <a:endParaRPr lang="en-AU" dirty="0" smtClean="0"/>
          </a:p>
          <a:p>
            <a:r>
              <a:rPr lang="en-AU" sz="2400" dirty="0" smtClean="0"/>
              <a:t>Blue</a:t>
            </a:r>
            <a:r>
              <a:rPr lang="en-AU" sz="2400" dirty="0"/>
              <a:t>= Attitude to Humans, Pink = Attitude to Animals, Grey = Propensity </a:t>
            </a:r>
            <a:r>
              <a:rPr lang="en-AU" sz="2400" dirty="0" smtClean="0"/>
              <a:t>for Aggression</a:t>
            </a:r>
          </a:p>
          <a:p>
            <a:r>
              <a:rPr lang="en-AU" dirty="0" smtClean="0"/>
              <a:t>Can have poor attitudes but not take further</a:t>
            </a:r>
          </a:p>
          <a:p>
            <a:r>
              <a:rPr lang="en-AU" dirty="0" smtClean="0"/>
              <a:t>Don’t like animals but like humans </a:t>
            </a:r>
          </a:p>
          <a:p>
            <a:r>
              <a:rPr lang="en-AU" dirty="0" smtClean="0"/>
              <a:t>Don’t like humans, but like animals</a:t>
            </a:r>
          </a:p>
          <a:p>
            <a:r>
              <a:rPr lang="en-AU" dirty="0" smtClean="0"/>
              <a:t>Those with high propensity for aggression</a:t>
            </a:r>
          </a:p>
          <a:p>
            <a:r>
              <a:rPr lang="en-AU" b="1" dirty="0" smtClean="0">
                <a:solidFill>
                  <a:schemeClr val="accent2">
                    <a:lumMod val="50000"/>
                  </a:schemeClr>
                </a:solidFill>
              </a:rPr>
              <a:t>Those that fall in middle should be targeted for intervention</a:t>
            </a:r>
          </a:p>
        </p:txBody>
      </p:sp>
      <p:sp>
        <p:nvSpPr>
          <p:cNvPr id="4" name="Slide Number Placeholder 3"/>
          <p:cNvSpPr>
            <a:spLocks noGrp="1"/>
          </p:cNvSpPr>
          <p:nvPr>
            <p:ph type="sldNum" sz="quarter" idx="12"/>
          </p:nvPr>
        </p:nvSpPr>
        <p:spPr/>
        <p:txBody>
          <a:bodyPr/>
          <a:lstStyle/>
          <a:p>
            <a:fld id="{5EC42E44-CDAB-463D-898B-1104ED7E4DD0}" type="slidenum">
              <a:rPr lang="en-AU" smtClean="0"/>
              <a:pPr/>
              <a:t>32</a:t>
            </a:fld>
            <a:endParaRPr lang="en-AU"/>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12160" y="3717032"/>
            <a:ext cx="2856334" cy="26938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476466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r>
              <a:rPr lang="en-AU" b="1" i="1" dirty="0" smtClean="0">
                <a:solidFill>
                  <a:schemeClr val="accent5">
                    <a:lumMod val="50000"/>
                  </a:schemeClr>
                </a:solidFill>
              </a:rPr>
              <a:t>Anyone who has accustomed himself to regard the life of any living creature as worthless is in danger of arriving also at the idea of worthless human lives</a:t>
            </a:r>
            <a:r>
              <a:rPr lang="en-AU" b="1" dirty="0" smtClean="0">
                <a:solidFill>
                  <a:schemeClr val="accent5">
                    <a:lumMod val="50000"/>
                  </a:schemeClr>
                </a:solidFill>
              </a:rPr>
              <a:t>.</a:t>
            </a:r>
            <a:br>
              <a:rPr lang="en-AU" b="1" dirty="0" smtClean="0">
                <a:solidFill>
                  <a:schemeClr val="accent5">
                    <a:lumMod val="50000"/>
                  </a:schemeClr>
                </a:solidFill>
              </a:rPr>
            </a:br>
            <a:endParaRPr lang="en-AU" b="1" dirty="0" smtClean="0">
              <a:solidFill>
                <a:schemeClr val="accent5">
                  <a:lumMod val="50000"/>
                </a:schemeClr>
              </a:solidFill>
            </a:endParaRPr>
          </a:p>
          <a:p>
            <a:pPr algn="ctr">
              <a:buNone/>
            </a:pPr>
            <a:r>
              <a:rPr lang="en-AU" b="1" dirty="0" smtClean="0">
                <a:solidFill>
                  <a:schemeClr val="accent5">
                    <a:lumMod val="50000"/>
                  </a:schemeClr>
                </a:solidFill>
              </a:rPr>
              <a:t>-Albert Schweitzer, Humanitarian</a:t>
            </a:r>
          </a:p>
          <a:p>
            <a:endParaRPr lang="en-AU" dirty="0"/>
          </a:p>
        </p:txBody>
      </p:sp>
      <p:sp>
        <p:nvSpPr>
          <p:cNvPr id="2" name="Slide Number Placeholder 1"/>
          <p:cNvSpPr>
            <a:spLocks noGrp="1"/>
          </p:cNvSpPr>
          <p:nvPr>
            <p:ph type="sldNum" sz="quarter" idx="12"/>
          </p:nvPr>
        </p:nvSpPr>
        <p:spPr/>
        <p:txBody>
          <a:bodyPr/>
          <a:lstStyle/>
          <a:p>
            <a:fld id="{5EC42E44-CDAB-463D-898B-1104ED7E4DD0}" type="slidenum">
              <a:rPr lang="en-AU" smtClean="0"/>
              <a:pPr/>
              <a:t>33</a:t>
            </a:fld>
            <a:endParaRPr lang="en-AU"/>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780928"/>
            <a:ext cx="8229600" cy="1143000"/>
          </a:xfrm>
        </p:spPr>
        <p:txBody>
          <a:bodyPr>
            <a:normAutofit fontScale="90000"/>
          </a:bodyPr>
          <a:lstStyle/>
          <a:p>
            <a:r>
              <a:rPr lang="en-AU" b="1" i="1" dirty="0" smtClean="0">
                <a:solidFill>
                  <a:schemeClr val="accent2">
                    <a:lumMod val="75000"/>
                  </a:schemeClr>
                </a:solidFill>
              </a:rPr>
              <a:t>Exposure to Violence May Impact Development of Empathy and</a:t>
            </a:r>
            <a:br>
              <a:rPr lang="en-AU" b="1" i="1" dirty="0" smtClean="0">
                <a:solidFill>
                  <a:schemeClr val="accent2">
                    <a:lumMod val="75000"/>
                  </a:schemeClr>
                </a:solidFill>
              </a:rPr>
            </a:br>
            <a:r>
              <a:rPr lang="en-AU" b="1" i="1" dirty="0" smtClean="0">
                <a:solidFill>
                  <a:schemeClr val="accent2">
                    <a:lumMod val="75000"/>
                  </a:schemeClr>
                </a:solidFill>
              </a:rPr>
              <a:t> </a:t>
            </a:r>
            <a:br>
              <a:rPr lang="en-AU" b="1" i="1" dirty="0" smtClean="0">
                <a:solidFill>
                  <a:schemeClr val="accent2">
                    <a:lumMod val="75000"/>
                  </a:schemeClr>
                </a:solidFill>
              </a:rPr>
            </a:br>
            <a:r>
              <a:rPr lang="en-AU" b="1" i="1" dirty="0" smtClean="0">
                <a:solidFill>
                  <a:schemeClr val="accent2">
                    <a:lumMod val="75000"/>
                  </a:schemeClr>
                </a:solidFill>
              </a:rPr>
              <a:t>Empathy Deficits are Associated with Animal Cruelty</a:t>
            </a:r>
            <a:r>
              <a:rPr lang="en-AU" dirty="0"/>
              <a:t/>
            </a:r>
            <a:br>
              <a:rPr lang="en-AU" dirty="0"/>
            </a:br>
            <a:endParaRPr lang="en-AU" dirty="0"/>
          </a:p>
        </p:txBody>
      </p:sp>
      <p:sp>
        <p:nvSpPr>
          <p:cNvPr id="4" name="Slide Number Placeholder 3"/>
          <p:cNvSpPr>
            <a:spLocks noGrp="1"/>
          </p:cNvSpPr>
          <p:nvPr>
            <p:ph type="sldNum" sz="quarter" idx="12"/>
          </p:nvPr>
        </p:nvSpPr>
        <p:spPr/>
        <p:txBody>
          <a:bodyPr/>
          <a:lstStyle/>
          <a:p>
            <a:fld id="{5EC42E44-CDAB-463D-898B-1104ED7E4DD0}" type="slidenum">
              <a:rPr lang="en-AU" smtClean="0"/>
              <a:pPr/>
              <a:t>34</a:t>
            </a:fld>
            <a:endParaRPr lang="en-AU"/>
          </a:p>
        </p:txBody>
      </p:sp>
    </p:spTree>
    <p:extLst>
      <p:ext uri="{BB962C8B-B14F-4D97-AF65-F5344CB8AC3E}">
        <p14:creationId xmlns:p14="http://schemas.microsoft.com/office/powerpoint/2010/main" xmlns="" val="211362947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b="1" dirty="0" smtClean="0">
                <a:solidFill>
                  <a:schemeClr val="accent2">
                    <a:lumMod val="75000"/>
                  </a:schemeClr>
                </a:solidFill>
              </a:rPr>
              <a:t>“Empathy”</a:t>
            </a:r>
            <a:endParaRPr lang="en-US" b="1" dirty="0">
              <a:solidFill>
                <a:schemeClr val="accent2">
                  <a:lumMod val="75000"/>
                </a:schemeClr>
              </a:solidFill>
            </a:endParaRPr>
          </a:p>
        </p:txBody>
      </p:sp>
      <p:sp>
        <p:nvSpPr>
          <p:cNvPr id="10243" name="Rectangle 3"/>
          <p:cNvSpPr>
            <a:spLocks noGrp="1" noChangeArrowheads="1"/>
          </p:cNvSpPr>
          <p:nvPr>
            <p:ph type="body" idx="1"/>
          </p:nvPr>
        </p:nvSpPr>
        <p:spPr/>
        <p:txBody>
          <a:bodyPr/>
          <a:lstStyle/>
          <a:p>
            <a:r>
              <a:rPr lang="en-US" dirty="0" smtClean="0"/>
              <a:t>To understand and share another’s emotional state </a:t>
            </a:r>
            <a:r>
              <a:rPr lang="en-US" sz="2000" dirty="0" smtClean="0"/>
              <a:t>(Davis 1996; Hoffman, 2008)</a:t>
            </a:r>
          </a:p>
          <a:p>
            <a:pPr lvl="1"/>
            <a:r>
              <a:rPr lang="en-US" b="1" dirty="0" smtClean="0">
                <a:solidFill>
                  <a:schemeClr val="accent2">
                    <a:lumMod val="75000"/>
                  </a:schemeClr>
                </a:solidFill>
              </a:rPr>
              <a:t>Trait empathy: </a:t>
            </a:r>
            <a:r>
              <a:rPr lang="en-US" dirty="0" smtClean="0"/>
              <a:t>tendencies of individual</a:t>
            </a:r>
          </a:p>
          <a:p>
            <a:pPr lvl="1"/>
            <a:r>
              <a:rPr lang="en-US" b="1" dirty="0" smtClean="0">
                <a:solidFill>
                  <a:schemeClr val="accent2">
                    <a:lumMod val="75000"/>
                  </a:schemeClr>
                </a:solidFill>
              </a:rPr>
              <a:t>State empathy: </a:t>
            </a:r>
            <a:r>
              <a:rPr lang="en-US" dirty="0" smtClean="0"/>
              <a:t>reactions elicited in concrete situations</a:t>
            </a:r>
          </a:p>
          <a:p>
            <a:pPr lvl="1"/>
            <a:r>
              <a:rPr lang="en-US" b="1" dirty="0" smtClean="0">
                <a:solidFill>
                  <a:schemeClr val="accent2">
                    <a:lumMod val="75000"/>
                  </a:schemeClr>
                </a:solidFill>
              </a:rPr>
              <a:t>Cognitive empathy: </a:t>
            </a:r>
            <a:r>
              <a:rPr lang="en-US" dirty="0" smtClean="0"/>
              <a:t>understanding another emotions</a:t>
            </a:r>
          </a:p>
          <a:p>
            <a:pPr lvl="1"/>
            <a:r>
              <a:rPr lang="en-US" b="1" dirty="0" smtClean="0">
                <a:solidFill>
                  <a:schemeClr val="accent2">
                    <a:lumMod val="75000"/>
                  </a:schemeClr>
                </a:solidFill>
              </a:rPr>
              <a:t>Affective empathy: </a:t>
            </a:r>
            <a:r>
              <a:rPr lang="en-US" dirty="0" smtClean="0"/>
              <a:t>feeling another’s emotions</a:t>
            </a:r>
            <a:endParaRPr lang="en-US" dirty="0"/>
          </a:p>
          <a:p>
            <a:endParaRPr lang="en-US" dirty="0"/>
          </a:p>
        </p:txBody>
      </p:sp>
      <p:sp>
        <p:nvSpPr>
          <p:cNvPr id="2" name="Slide Number Placeholder 1"/>
          <p:cNvSpPr>
            <a:spLocks noGrp="1"/>
          </p:cNvSpPr>
          <p:nvPr>
            <p:ph type="sldNum" sz="quarter" idx="12"/>
          </p:nvPr>
        </p:nvSpPr>
        <p:spPr/>
        <p:txBody>
          <a:bodyPr/>
          <a:lstStyle/>
          <a:p>
            <a:fld id="{5EC42E44-CDAB-463D-898B-1104ED7E4DD0}" type="slidenum">
              <a:rPr lang="en-AU" smtClean="0"/>
              <a:pPr/>
              <a:t>35</a:t>
            </a:fld>
            <a:endParaRPr lang="en-A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243">
                                            <p:txEl>
                                              <p:pRg st="4" end="4"/>
                                            </p:txEl>
                                          </p:spTgt>
                                        </p:tgtEl>
                                        <p:attrNameLst>
                                          <p:attrName>style.visibility</p:attrName>
                                        </p:attrNameLst>
                                      </p:cBhvr>
                                      <p:to>
                                        <p:strVal val="visible"/>
                                      </p:to>
                                    </p:set>
                                    <p:anim calcmode="lin" valueType="num">
                                      <p:cBhvr additive="base">
                                        <p:cTn id="31" dur="500" fill="hold"/>
                                        <p:tgtEl>
                                          <p:spTgt spid="1024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24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lstStyle/>
          <a:p>
            <a:r>
              <a:rPr lang="en-AU" dirty="0" smtClean="0"/>
              <a:t>Normal development </a:t>
            </a:r>
          </a:p>
          <a:p>
            <a:pPr lvl="1"/>
            <a:r>
              <a:rPr lang="en-AU" dirty="0" smtClean="0"/>
              <a:t>Normative levels of empathy emerge and serve as protective factor in engaging in aggressive behaviour</a:t>
            </a:r>
          </a:p>
          <a:p>
            <a:pPr marL="457200" lvl="1" indent="0">
              <a:buNone/>
            </a:pPr>
            <a:endParaRPr lang="en-AU" dirty="0" smtClean="0"/>
          </a:p>
          <a:p>
            <a:r>
              <a:rPr lang="en-AU" b="1" dirty="0" smtClean="0">
                <a:solidFill>
                  <a:schemeClr val="accent2"/>
                </a:solidFill>
              </a:rPr>
              <a:t>Empathy is inversely  related to aggression </a:t>
            </a:r>
            <a:r>
              <a:rPr lang="en-AU" sz="2000" dirty="0" smtClean="0"/>
              <a:t>(Miller &amp; Eisenberg, 1988)</a:t>
            </a:r>
          </a:p>
          <a:p>
            <a:pPr marL="0" indent="0">
              <a:buNone/>
            </a:pPr>
            <a:endParaRPr lang="en-AU" sz="2000" dirty="0" smtClean="0"/>
          </a:p>
          <a:p>
            <a:r>
              <a:rPr lang="en-AU" b="1" dirty="0" smtClean="0">
                <a:solidFill>
                  <a:schemeClr val="accent2"/>
                </a:solidFill>
              </a:rPr>
              <a:t>Empathy for animals positively associated with empathy for humans </a:t>
            </a:r>
            <a:r>
              <a:rPr lang="en-AU" sz="2000" dirty="0" smtClean="0"/>
              <a:t>(Paul, 2000)</a:t>
            </a:r>
          </a:p>
          <a:p>
            <a:endParaRPr lang="en-AU" dirty="0" smtClean="0"/>
          </a:p>
        </p:txBody>
      </p:sp>
      <p:sp>
        <p:nvSpPr>
          <p:cNvPr id="4" name="Slide Number Placeholder 3"/>
          <p:cNvSpPr>
            <a:spLocks noGrp="1"/>
          </p:cNvSpPr>
          <p:nvPr>
            <p:ph type="sldNum" sz="quarter" idx="12"/>
          </p:nvPr>
        </p:nvSpPr>
        <p:spPr/>
        <p:txBody>
          <a:bodyPr/>
          <a:lstStyle/>
          <a:p>
            <a:fld id="{5EC42E44-CDAB-463D-898B-1104ED7E4DD0}" type="slidenum">
              <a:rPr lang="en-AU" smtClean="0"/>
              <a:pPr/>
              <a:t>36</a:t>
            </a:fld>
            <a:endParaRPr lang="en-A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5517232"/>
            <a:ext cx="8229600" cy="1143000"/>
          </a:xfrm>
        </p:spPr>
        <p:txBody>
          <a:bodyPr>
            <a:normAutofit/>
          </a:bodyPr>
          <a:lstStyle/>
          <a:p>
            <a:pPr algn="l"/>
            <a:r>
              <a:rPr lang="en-AU" sz="2800" dirty="0" smtClean="0"/>
              <a:t>Taylor &amp; Signal (2004) n=600 survey Qld higher aggression associated with worse attitudes to animals</a:t>
            </a:r>
            <a:endParaRPr lang="en-AU" sz="2800" dirty="0"/>
          </a:p>
        </p:txBody>
      </p:sp>
      <p:sp>
        <p:nvSpPr>
          <p:cNvPr id="4" name="Slide Number Placeholder 3"/>
          <p:cNvSpPr>
            <a:spLocks noGrp="1"/>
          </p:cNvSpPr>
          <p:nvPr>
            <p:ph type="sldNum" sz="quarter" idx="12"/>
          </p:nvPr>
        </p:nvSpPr>
        <p:spPr/>
        <p:txBody>
          <a:bodyPr/>
          <a:lstStyle/>
          <a:p>
            <a:fld id="{5EC42E44-CDAB-463D-898B-1104ED7E4DD0}" type="slidenum">
              <a:rPr lang="en-AU" smtClean="0"/>
              <a:pPr/>
              <a:t>37</a:t>
            </a:fld>
            <a:endParaRPr lang="en-AU"/>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23728" y="188640"/>
            <a:ext cx="5508625" cy="52117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60898795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556792"/>
            <a:ext cx="8229600" cy="3445843"/>
          </a:xfrm>
        </p:spPr>
        <p:txBody>
          <a:bodyPr/>
          <a:lstStyle/>
          <a:p>
            <a:pPr algn="ctr">
              <a:lnSpc>
                <a:spcPct val="90000"/>
              </a:lnSpc>
              <a:buNone/>
              <a:defRPr/>
            </a:pPr>
            <a:r>
              <a:rPr lang="en-US" b="1" dirty="0" smtClean="0">
                <a:solidFill>
                  <a:schemeClr val="accent3">
                    <a:lumMod val="50000"/>
                  </a:schemeClr>
                </a:solidFill>
              </a:rPr>
              <a:t>“Those who delight in the suffering and destruction of inferior creatures will not be apt to be very compassionate or benign to those of their own species.”</a:t>
            </a:r>
          </a:p>
          <a:p>
            <a:pPr>
              <a:lnSpc>
                <a:spcPct val="90000"/>
              </a:lnSpc>
              <a:defRPr/>
            </a:pPr>
            <a:endParaRPr lang="en-US" b="1" dirty="0" smtClean="0">
              <a:solidFill>
                <a:schemeClr val="accent3">
                  <a:lumMod val="50000"/>
                </a:schemeClr>
              </a:solidFill>
            </a:endParaRPr>
          </a:p>
          <a:p>
            <a:pPr algn="r">
              <a:lnSpc>
                <a:spcPct val="90000"/>
              </a:lnSpc>
              <a:buNone/>
              <a:defRPr/>
            </a:pPr>
            <a:r>
              <a:rPr lang="en-US" b="1" dirty="0" smtClean="0">
                <a:solidFill>
                  <a:schemeClr val="accent3">
                    <a:lumMod val="50000"/>
                  </a:schemeClr>
                </a:solidFill>
              </a:rPr>
              <a:t>John Locke, 1705</a:t>
            </a:r>
          </a:p>
          <a:p>
            <a:endParaRPr lang="en-AU" dirty="0"/>
          </a:p>
        </p:txBody>
      </p:sp>
      <p:sp>
        <p:nvSpPr>
          <p:cNvPr id="2" name="Slide Number Placeholder 1"/>
          <p:cNvSpPr>
            <a:spLocks noGrp="1"/>
          </p:cNvSpPr>
          <p:nvPr>
            <p:ph type="sldNum" sz="quarter" idx="12"/>
          </p:nvPr>
        </p:nvSpPr>
        <p:spPr/>
        <p:txBody>
          <a:bodyPr/>
          <a:lstStyle/>
          <a:p>
            <a:fld id="{5EC42E44-CDAB-463D-898B-1104ED7E4DD0}" type="slidenum">
              <a:rPr lang="en-AU" smtClean="0"/>
              <a:pPr/>
              <a:t>38</a:t>
            </a:fld>
            <a:endParaRPr lang="en-AU"/>
          </a:p>
        </p:txBody>
      </p:sp>
    </p:spTree>
    <p:extLst>
      <p:ext uri="{BB962C8B-B14F-4D97-AF65-F5344CB8AC3E}">
        <p14:creationId xmlns:p14="http://schemas.microsoft.com/office/powerpoint/2010/main" xmlns="" val="287298221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dirty="0" smtClean="0"/>
              <a:t>Empathy </a:t>
            </a:r>
            <a:r>
              <a:rPr lang="en-US" dirty="0" err="1" smtClean="0"/>
              <a:t>Dysregulation</a:t>
            </a:r>
            <a:endParaRPr lang="en-US" dirty="0"/>
          </a:p>
        </p:txBody>
      </p:sp>
      <p:sp>
        <p:nvSpPr>
          <p:cNvPr id="12291" name="Rectangle 3"/>
          <p:cNvSpPr>
            <a:spLocks noGrp="1" noChangeArrowheads="1"/>
          </p:cNvSpPr>
          <p:nvPr>
            <p:ph type="body" idx="1"/>
          </p:nvPr>
        </p:nvSpPr>
        <p:spPr/>
        <p:txBody>
          <a:bodyPr/>
          <a:lstStyle/>
          <a:p>
            <a:r>
              <a:rPr lang="en-US" dirty="0" smtClean="0"/>
              <a:t>Abnormalities in limbic region – </a:t>
            </a:r>
            <a:r>
              <a:rPr lang="en-US" dirty="0" err="1" smtClean="0"/>
              <a:t>amygdala</a:t>
            </a:r>
            <a:r>
              <a:rPr lang="en-US" dirty="0" smtClean="0"/>
              <a:t> </a:t>
            </a:r>
            <a:r>
              <a:rPr lang="en-US" sz="2000" dirty="0" smtClean="0"/>
              <a:t>(Blair, 2005, 2007)</a:t>
            </a:r>
          </a:p>
          <a:p>
            <a:endParaRPr lang="en-US" dirty="0" smtClean="0"/>
          </a:p>
          <a:p>
            <a:r>
              <a:rPr lang="en-US" dirty="0" smtClean="0"/>
              <a:t>Exposure to violence may disrupt empathy development – empathy deficits</a:t>
            </a:r>
          </a:p>
          <a:p>
            <a:pPr lvl="1"/>
            <a:r>
              <a:rPr lang="en-US" dirty="0" smtClean="0"/>
              <a:t>Aggression more likely</a:t>
            </a:r>
          </a:p>
          <a:p>
            <a:pPr lvl="1"/>
            <a:r>
              <a:rPr lang="en-US" dirty="0" smtClean="0"/>
              <a:t>Characteristic of children with severe </a:t>
            </a:r>
            <a:r>
              <a:rPr lang="en-US" dirty="0" err="1" smtClean="0"/>
              <a:t>behavioural</a:t>
            </a:r>
            <a:r>
              <a:rPr lang="en-US" dirty="0" smtClean="0"/>
              <a:t> problems </a:t>
            </a:r>
            <a:r>
              <a:rPr lang="en-US" sz="2000" dirty="0" smtClean="0"/>
              <a:t>(Thompson &amp; </a:t>
            </a:r>
            <a:r>
              <a:rPr lang="en-US" sz="2000" dirty="0" err="1" smtClean="0"/>
              <a:t>Gullone</a:t>
            </a:r>
            <a:r>
              <a:rPr lang="en-US" sz="2000" dirty="0" smtClean="0"/>
              <a:t>, 2003)</a:t>
            </a:r>
          </a:p>
        </p:txBody>
      </p:sp>
      <p:sp>
        <p:nvSpPr>
          <p:cNvPr id="2" name="Slide Number Placeholder 1"/>
          <p:cNvSpPr>
            <a:spLocks noGrp="1"/>
          </p:cNvSpPr>
          <p:nvPr>
            <p:ph type="sldNum" sz="quarter" idx="12"/>
          </p:nvPr>
        </p:nvSpPr>
        <p:spPr/>
        <p:txBody>
          <a:bodyPr/>
          <a:lstStyle/>
          <a:p>
            <a:fld id="{5EC42E44-CDAB-463D-898B-1104ED7E4DD0}" type="slidenum">
              <a:rPr lang="en-AU" smtClean="0"/>
              <a:pPr/>
              <a:t>39</a:t>
            </a:fld>
            <a:endParaRPr lang="en-A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29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2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Animal Abuse</a:t>
            </a:r>
            <a:endParaRPr lang="en-AU" b="1" dirty="0"/>
          </a:p>
        </p:txBody>
      </p:sp>
      <p:sp>
        <p:nvSpPr>
          <p:cNvPr id="3" name="Content Placeholder 2"/>
          <p:cNvSpPr>
            <a:spLocks noGrp="1"/>
          </p:cNvSpPr>
          <p:nvPr>
            <p:ph idx="1"/>
          </p:nvPr>
        </p:nvSpPr>
        <p:spPr/>
        <p:txBody>
          <a:bodyPr>
            <a:normAutofit/>
          </a:bodyPr>
          <a:lstStyle/>
          <a:p>
            <a:r>
              <a:rPr lang="en-AU" dirty="0" err="1" smtClean="0"/>
              <a:t>Ascione</a:t>
            </a:r>
            <a:r>
              <a:rPr lang="en-AU" dirty="0" smtClean="0"/>
              <a:t> </a:t>
            </a:r>
            <a:r>
              <a:rPr lang="en-AU" dirty="0"/>
              <a:t>(1993) </a:t>
            </a:r>
            <a:r>
              <a:rPr lang="en-AU" b="1" dirty="0" smtClean="0">
                <a:solidFill>
                  <a:schemeClr val="accent5">
                    <a:lumMod val="50000"/>
                  </a:schemeClr>
                </a:solidFill>
              </a:rPr>
              <a:t>“</a:t>
            </a:r>
            <a:r>
              <a:rPr lang="en-AU" b="1" dirty="0">
                <a:solidFill>
                  <a:schemeClr val="accent5">
                    <a:lumMod val="50000"/>
                  </a:schemeClr>
                </a:solidFill>
              </a:rPr>
              <a:t>socially unacceptable </a:t>
            </a:r>
            <a:r>
              <a:rPr lang="en-AU" b="1" dirty="0" err="1">
                <a:solidFill>
                  <a:schemeClr val="accent5">
                    <a:lumMod val="50000"/>
                  </a:schemeClr>
                </a:solidFill>
              </a:rPr>
              <a:t>behavior</a:t>
            </a:r>
            <a:r>
              <a:rPr lang="en-AU" b="1" dirty="0">
                <a:solidFill>
                  <a:schemeClr val="accent5">
                    <a:lumMod val="50000"/>
                  </a:schemeClr>
                </a:solidFill>
              </a:rPr>
              <a:t> that intentionally causes unnecessary pain, suffering</a:t>
            </a:r>
            <a:r>
              <a:rPr lang="en-AU" b="1" dirty="0" smtClean="0">
                <a:solidFill>
                  <a:schemeClr val="accent5">
                    <a:lumMod val="50000"/>
                  </a:schemeClr>
                </a:solidFill>
              </a:rPr>
              <a:t>, or </a:t>
            </a:r>
            <a:r>
              <a:rPr lang="en-AU" b="1" dirty="0">
                <a:solidFill>
                  <a:schemeClr val="accent5">
                    <a:lumMod val="50000"/>
                  </a:schemeClr>
                </a:solidFill>
              </a:rPr>
              <a:t>distress to and/or death of an animal” </a:t>
            </a:r>
            <a:endParaRPr lang="en-AU" b="1" dirty="0" smtClean="0">
              <a:solidFill>
                <a:schemeClr val="accent5">
                  <a:lumMod val="50000"/>
                </a:schemeClr>
              </a:solidFill>
            </a:endParaRPr>
          </a:p>
          <a:p>
            <a:r>
              <a:rPr lang="en-AU" dirty="0" smtClean="0"/>
              <a:t>* </a:t>
            </a:r>
            <a:r>
              <a:rPr lang="en-AU" sz="2400" dirty="0" smtClean="0"/>
              <a:t>not socially </a:t>
            </a:r>
            <a:r>
              <a:rPr lang="en-AU" sz="2400" dirty="0"/>
              <a:t>condoned </a:t>
            </a:r>
            <a:r>
              <a:rPr lang="en-AU" sz="2400" dirty="0" smtClean="0"/>
              <a:t>behaviour,  such </a:t>
            </a:r>
            <a:r>
              <a:rPr lang="en-AU" sz="2400" dirty="0"/>
              <a:t>as legal hunting </a:t>
            </a:r>
            <a:r>
              <a:rPr lang="en-AU" sz="2400" dirty="0" smtClean="0"/>
              <a:t>&amp; some agricultural &amp;  </a:t>
            </a:r>
            <a:r>
              <a:rPr lang="en-AU" sz="2400" dirty="0"/>
              <a:t>veterinary practices</a:t>
            </a:r>
          </a:p>
        </p:txBody>
      </p:sp>
      <p:sp>
        <p:nvSpPr>
          <p:cNvPr id="4" name="Slide Number Placeholder 3"/>
          <p:cNvSpPr>
            <a:spLocks noGrp="1"/>
          </p:cNvSpPr>
          <p:nvPr>
            <p:ph type="sldNum" sz="quarter" idx="12"/>
          </p:nvPr>
        </p:nvSpPr>
        <p:spPr/>
        <p:txBody>
          <a:bodyPr/>
          <a:lstStyle/>
          <a:p>
            <a:fld id="{5EC42E44-CDAB-463D-898B-1104ED7E4DD0}" type="slidenum">
              <a:rPr lang="en-AU" smtClean="0"/>
              <a:pPr/>
              <a:t>4</a:t>
            </a:fld>
            <a:endParaRPr lang="en-AU"/>
          </a:p>
        </p:txBody>
      </p:sp>
    </p:spTree>
    <p:extLst>
      <p:ext uri="{BB962C8B-B14F-4D97-AF65-F5344CB8AC3E}">
        <p14:creationId xmlns:p14="http://schemas.microsoft.com/office/powerpoint/2010/main" xmlns="" val="534916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404664"/>
            <a:ext cx="8229600" cy="4997152"/>
          </a:xfrm>
        </p:spPr>
        <p:txBody>
          <a:bodyPr>
            <a:normAutofit/>
          </a:bodyPr>
          <a:lstStyle/>
          <a:p>
            <a:r>
              <a:rPr lang="en-AU" dirty="0" err="1" smtClean="0"/>
              <a:t>Ascione</a:t>
            </a:r>
            <a:r>
              <a:rPr lang="en-AU" dirty="0" smtClean="0"/>
              <a:t> (1993) childhood exposure to violence interferes with development of empathy</a:t>
            </a:r>
          </a:p>
          <a:p>
            <a:pPr lvl="1"/>
            <a:r>
              <a:rPr lang="en-AU" dirty="0" smtClean="0"/>
              <a:t>Fathers poor perspective taking &amp; poor empathy</a:t>
            </a:r>
          </a:p>
          <a:p>
            <a:pPr lvl="1"/>
            <a:r>
              <a:rPr lang="en-AU" dirty="0" smtClean="0"/>
              <a:t>Mothers high distress</a:t>
            </a:r>
          </a:p>
          <a:p>
            <a:pPr lvl="1"/>
            <a:r>
              <a:rPr lang="en-AU" dirty="0" smtClean="0"/>
              <a:t>Abusive parents may have low empathy and fail to model for their children</a:t>
            </a:r>
          </a:p>
          <a:p>
            <a:pPr lvl="1"/>
            <a:r>
              <a:rPr lang="en-AU" dirty="0" smtClean="0"/>
              <a:t>Empathy may be a learned behaviour</a:t>
            </a:r>
          </a:p>
          <a:p>
            <a:pPr lvl="1"/>
            <a:endParaRPr lang="en-AU" dirty="0"/>
          </a:p>
        </p:txBody>
      </p:sp>
      <p:sp>
        <p:nvSpPr>
          <p:cNvPr id="4" name="Slide Number Placeholder 3"/>
          <p:cNvSpPr>
            <a:spLocks noGrp="1"/>
          </p:cNvSpPr>
          <p:nvPr>
            <p:ph type="sldNum" sz="quarter" idx="12"/>
          </p:nvPr>
        </p:nvSpPr>
        <p:spPr/>
        <p:txBody>
          <a:bodyPr/>
          <a:lstStyle/>
          <a:p>
            <a:fld id="{5EC42E44-CDAB-463D-898B-1104ED7E4DD0}" type="slidenum">
              <a:rPr lang="en-AU" smtClean="0"/>
              <a:pPr/>
              <a:t>40</a:t>
            </a:fld>
            <a:endParaRPr lang="en-AU"/>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normAutofit/>
          </a:bodyPr>
          <a:lstStyle/>
          <a:p>
            <a:r>
              <a:rPr lang="en-AU" b="1" dirty="0" smtClean="0">
                <a:solidFill>
                  <a:schemeClr val="accent2">
                    <a:lumMod val="75000"/>
                  </a:schemeClr>
                </a:solidFill>
              </a:rPr>
              <a:t>Children who experience abuse at home:</a:t>
            </a:r>
          </a:p>
          <a:p>
            <a:r>
              <a:rPr lang="en-AU" dirty="0" smtClean="0"/>
              <a:t>May seek to gain control over another being who is less powerful </a:t>
            </a:r>
            <a:r>
              <a:rPr lang="en-AU" sz="2200" dirty="0" smtClean="0"/>
              <a:t>(</a:t>
            </a:r>
            <a:r>
              <a:rPr lang="en-AU" sz="2200" dirty="0" err="1" smtClean="0"/>
              <a:t>Gullone</a:t>
            </a:r>
            <a:r>
              <a:rPr lang="en-AU" sz="2200" dirty="0" smtClean="0"/>
              <a:t> et al., 2002)</a:t>
            </a:r>
          </a:p>
          <a:p>
            <a:r>
              <a:rPr lang="en-AU" dirty="0" smtClean="0"/>
              <a:t>Experiences may promote callous disregard for the welfare of others </a:t>
            </a:r>
            <a:r>
              <a:rPr lang="en-AU" sz="2000" dirty="0" smtClean="0"/>
              <a:t>(</a:t>
            </a:r>
            <a:r>
              <a:rPr lang="en-AU" sz="2000" dirty="0" err="1" smtClean="0"/>
              <a:t>Ascione</a:t>
            </a:r>
            <a:r>
              <a:rPr lang="en-AU" sz="2000" dirty="0" smtClean="0"/>
              <a:t>, 1999, Thompson and </a:t>
            </a:r>
            <a:r>
              <a:rPr lang="en-AU" sz="2000" dirty="0" err="1" smtClean="0"/>
              <a:t>Gullone</a:t>
            </a:r>
            <a:r>
              <a:rPr lang="en-AU" sz="2000" dirty="0" smtClean="0"/>
              <a:t>, 2003)</a:t>
            </a:r>
          </a:p>
          <a:p>
            <a:r>
              <a:rPr lang="en-AU" dirty="0" smtClean="0"/>
              <a:t>Generalise behaviour to other areas of life including being cruel to animals </a:t>
            </a:r>
            <a:r>
              <a:rPr lang="en-AU" sz="2000" dirty="0" smtClean="0"/>
              <a:t>(Flynn, 2000)</a:t>
            </a:r>
          </a:p>
          <a:p>
            <a:endParaRPr lang="en-AU" dirty="0" smtClean="0"/>
          </a:p>
        </p:txBody>
      </p:sp>
      <p:sp>
        <p:nvSpPr>
          <p:cNvPr id="2" name="Slide Number Placeholder 1"/>
          <p:cNvSpPr>
            <a:spLocks noGrp="1"/>
          </p:cNvSpPr>
          <p:nvPr>
            <p:ph type="sldNum" sz="quarter" idx="12"/>
          </p:nvPr>
        </p:nvSpPr>
        <p:spPr/>
        <p:txBody>
          <a:bodyPr/>
          <a:lstStyle/>
          <a:p>
            <a:fld id="{5EC42E44-CDAB-463D-898B-1104ED7E4DD0}" type="slidenum">
              <a:rPr lang="en-AU" smtClean="0"/>
              <a:pPr/>
              <a:t>41</a:t>
            </a:fld>
            <a:endParaRPr lang="en-AU"/>
          </a:p>
        </p:txBody>
      </p:sp>
    </p:spTree>
    <p:extLst>
      <p:ext uri="{BB962C8B-B14F-4D97-AF65-F5344CB8AC3E}">
        <p14:creationId xmlns:p14="http://schemas.microsoft.com/office/powerpoint/2010/main" xmlns="" val="233051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052736"/>
            <a:ext cx="8229600" cy="4021907"/>
          </a:xfrm>
          <a:noFill/>
        </p:spPr>
        <p:txBody>
          <a:bodyPr/>
          <a:lstStyle/>
          <a:p>
            <a:pPr marL="0" indent="0" algn="ctr">
              <a:buNone/>
            </a:pPr>
            <a:r>
              <a:rPr lang="en-AU" sz="4400" dirty="0" smtClean="0"/>
              <a:t>Empathy deficits are both a </a:t>
            </a:r>
          </a:p>
          <a:p>
            <a:pPr marL="0" indent="0" algn="ctr">
              <a:buNone/>
            </a:pPr>
            <a:r>
              <a:rPr lang="en-AU" sz="4400" dirty="0" smtClean="0"/>
              <a:t>a </a:t>
            </a:r>
            <a:r>
              <a:rPr lang="en-AU" sz="4400" b="1" dirty="0" smtClean="0">
                <a:solidFill>
                  <a:schemeClr val="accent2">
                    <a:lumMod val="75000"/>
                  </a:schemeClr>
                </a:solidFill>
              </a:rPr>
              <a:t>CAUSE and CONSEQUENCE </a:t>
            </a:r>
          </a:p>
          <a:p>
            <a:pPr marL="0" indent="0" algn="ctr">
              <a:buNone/>
            </a:pPr>
            <a:r>
              <a:rPr lang="en-AU" sz="4400" dirty="0" smtClean="0"/>
              <a:t>of children’s cruelty to animals</a:t>
            </a:r>
          </a:p>
          <a:p>
            <a:endParaRPr lang="en-AU" dirty="0"/>
          </a:p>
        </p:txBody>
      </p:sp>
      <p:sp>
        <p:nvSpPr>
          <p:cNvPr id="4" name="Slide Number Placeholder 3"/>
          <p:cNvSpPr>
            <a:spLocks noGrp="1"/>
          </p:cNvSpPr>
          <p:nvPr>
            <p:ph type="sldNum" sz="quarter" idx="12"/>
          </p:nvPr>
        </p:nvSpPr>
        <p:spPr/>
        <p:txBody>
          <a:bodyPr/>
          <a:lstStyle/>
          <a:p>
            <a:fld id="{5EC42E44-CDAB-463D-898B-1104ED7E4DD0}" type="slidenum">
              <a:rPr lang="en-AU" smtClean="0"/>
              <a:pPr/>
              <a:t>42</a:t>
            </a:fld>
            <a:endParaRPr lang="en-AU"/>
          </a:p>
        </p:txBody>
      </p:sp>
    </p:spTree>
    <p:extLst>
      <p:ext uri="{BB962C8B-B14F-4D97-AF65-F5344CB8AC3E}">
        <p14:creationId xmlns:p14="http://schemas.microsoft.com/office/powerpoint/2010/main" xmlns="" val="271674491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normAutofit/>
          </a:bodyPr>
          <a:lstStyle/>
          <a:p>
            <a:pPr marL="0" indent="0" algn="ctr">
              <a:buNone/>
            </a:pPr>
            <a:r>
              <a:rPr lang="en-AU" b="1" dirty="0" smtClean="0">
                <a:solidFill>
                  <a:schemeClr val="accent1">
                    <a:lumMod val="75000"/>
                  </a:schemeClr>
                </a:solidFill>
              </a:rPr>
              <a:t>Empathy deficits are associated with violent and antisocial behaviour</a:t>
            </a:r>
          </a:p>
          <a:p>
            <a:pPr marL="0" indent="0">
              <a:buNone/>
            </a:pPr>
            <a:r>
              <a:rPr lang="en-AU" dirty="0" smtClean="0"/>
              <a:t> </a:t>
            </a:r>
          </a:p>
          <a:p>
            <a:r>
              <a:rPr lang="en-AU" dirty="0" smtClean="0"/>
              <a:t>Violent offenders consistently show more callous traits than non violent offenders</a:t>
            </a:r>
          </a:p>
          <a:p>
            <a:r>
              <a:rPr lang="en-AU" dirty="0" err="1" smtClean="0"/>
              <a:t>Heilbrun</a:t>
            </a:r>
            <a:r>
              <a:rPr lang="en-AU" dirty="0" smtClean="0"/>
              <a:t> </a:t>
            </a:r>
            <a:r>
              <a:rPr lang="en-AU" dirty="0"/>
              <a:t>(1982</a:t>
            </a:r>
            <a:r>
              <a:rPr lang="en-AU" dirty="0" smtClean="0"/>
              <a:t>)</a:t>
            </a:r>
          </a:p>
          <a:p>
            <a:pPr lvl="1"/>
            <a:r>
              <a:rPr lang="en-AU" dirty="0" smtClean="0"/>
              <a:t>low levels </a:t>
            </a:r>
            <a:r>
              <a:rPr lang="en-AU" dirty="0"/>
              <a:t>of empathy </a:t>
            </a:r>
            <a:r>
              <a:rPr lang="en-AU" dirty="0" smtClean="0"/>
              <a:t>associated </a:t>
            </a:r>
            <a:r>
              <a:rPr lang="en-AU" dirty="0"/>
              <a:t>with physical aggression. </a:t>
            </a:r>
            <a:endParaRPr lang="en-AU" dirty="0" smtClean="0"/>
          </a:p>
          <a:p>
            <a:r>
              <a:rPr lang="en-AU" dirty="0" smtClean="0"/>
              <a:t>Adult sex offenders exhibit </a:t>
            </a:r>
            <a:r>
              <a:rPr lang="en-AU" dirty="0"/>
              <a:t>low levels of empathy </a:t>
            </a:r>
            <a:r>
              <a:rPr lang="en-AU" sz="2000" dirty="0"/>
              <a:t>(Geer</a:t>
            </a:r>
            <a:r>
              <a:rPr lang="en-AU" sz="2000" dirty="0" smtClean="0"/>
              <a:t>, </a:t>
            </a:r>
            <a:r>
              <a:rPr lang="en-AU" sz="2000" dirty="0" err="1" smtClean="0"/>
              <a:t>Estupinan</a:t>
            </a:r>
            <a:r>
              <a:rPr lang="en-AU" sz="2000" dirty="0"/>
              <a:t>, &amp; </a:t>
            </a:r>
            <a:r>
              <a:rPr lang="en-AU" sz="2000" dirty="0" err="1"/>
              <a:t>Manguno</a:t>
            </a:r>
            <a:r>
              <a:rPr lang="en-AU" sz="2000" dirty="0"/>
              <a:t>-Mire, 2000; Scully, 1988; Ward, Keenan, </a:t>
            </a:r>
            <a:r>
              <a:rPr lang="en-AU" sz="2000" dirty="0" smtClean="0"/>
              <a:t>&amp; Hudson</a:t>
            </a:r>
            <a:r>
              <a:rPr lang="en-AU" sz="2000" dirty="0"/>
              <a:t>, 2000).</a:t>
            </a:r>
          </a:p>
        </p:txBody>
      </p:sp>
      <p:sp>
        <p:nvSpPr>
          <p:cNvPr id="2" name="Slide Number Placeholder 1"/>
          <p:cNvSpPr>
            <a:spLocks noGrp="1"/>
          </p:cNvSpPr>
          <p:nvPr>
            <p:ph type="sldNum" sz="quarter" idx="12"/>
          </p:nvPr>
        </p:nvSpPr>
        <p:spPr/>
        <p:txBody>
          <a:bodyPr/>
          <a:lstStyle/>
          <a:p>
            <a:fld id="{5EC42E44-CDAB-463D-898B-1104ED7E4DD0}" type="slidenum">
              <a:rPr lang="en-AU" smtClean="0"/>
              <a:pPr/>
              <a:t>43</a:t>
            </a:fld>
            <a:endParaRPr lang="en-AU"/>
          </a:p>
        </p:txBody>
      </p:sp>
    </p:spTree>
    <p:extLst>
      <p:ext uri="{BB962C8B-B14F-4D97-AF65-F5344CB8AC3E}">
        <p14:creationId xmlns:p14="http://schemas.microsoft.com/office/powerpoint/2010/main" xmlns="" val="841796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Animal Cruelty &amp; Empathy</a:t>
            </a:r>
            <a:endParaRPr lang="en-AU" dirty="0"/>
          </a:p>
        </p:txBody>
      </p:sp>
      <p:sp>
        <p:nvSpPr>
          <p:cNvPr id="3" name="Content Placeholder 2"/>
          <p:cNvSpPr>
            <a:spLocks noGrp="1"/>
          </p:cNvSpPr>
          <p:nvPr>
            <p:ph idx="1"/>
          </p:nvPr>
        </p:nvSpPr>
        <p:spPr>
          <a:xfrm>
            <a:off x="107504" y="1124744"/>
            <a:ext cx="8229600" cy="4525963"/>
          </a:xfrm>
        </p:spPr>
        <p:txBody>
          <a:bodyPr>
            <a:normAutofit/>
          </a:bodyPr>
          <a:lstStyle/>
          <a:p>
            <a:r>
              <a:rPr lang="en-AU" dirty="0" err="1" smtClean="0"/>
              <a:t>Gleyzer</a:t>
            </a:r>
            <a:r>
              <a:rPr lang="en-AU" dirty="0" smtClean="0"/>
              <a:t> </a:t>
            </a:r>
            <a:r>
              <a:rPr lang="en-AU" dirty="0"/>
              <a:t>et al</a:t>
            </a:r>
            <a:r>
              <a:rPr lang="en-AU" dirty="0" smtClean="0"/>
              <a:t>. (2002)  (n=96)</a:t>
            </a:r>
          </a:p>
          <a:p>
            <a:pPr lvl="1"/>
            <a:r>
              <a:rPr lang="en-AU" dirty="0" smtClean="0"/>
              <a:t>Animal cruelty associated with APD,  psychotic disorders and </a:t>
            </a:r>
            <a:r>
              <a:rPr lang="en-AU" dirty="0"/>
              <a:t>alcohol </a:t>
            </a:r>
            <a:r>
              <a:rPr lang="en-AU" dirty="0" smtClean="0"/>
              <a:t>abuse</a:t>
            </a:r>
          </a:p>
          <a:p>
            <a:endParaRPr lang="en-AU" dirty="0" smtClean="0"/>
          </a:p>
          <a:p>
            <a:r>
              <a:rPr lang="en-AU" dirty="0" err="1" smtClean="0"/>
              <a:t>Merz</a:t>
            </a:r>
            <a:r>
              <a:rPr lang="en-AU" dirty="0" smtClean="0"/>
              <a:t>-Perez &amp; </a:t>
            </a:r>
            <a:r>
              <a:rPr lang="en-AU" dirty="0" err="1" smtClean="0"/>
              <a:t>Heide</a:t>
            </a:r>
            <a:r>
              <a:rPr lang="en-AU" dirty="0" smtClean="0"/>
              <a:t>, (2004)</a:t>
            </a:r>
            <a:endParaRPr lang="en-AU" dirty="0"/>
          </a:p>
          <a:p>
            <a:pPr lvl="1"/>
            <a:r>
              <a:rPr lang="en-AU" dirty="0"/>
              <a:t>Non violent offenders – remorse and </a:t>
            </a:r>
            <a:r>
              <a:rPr lang="en-AU" dirty="0" smtClean="0"/>
              <a:t>desist after abuse</a:t>
            </a:r>
            <a:endParaRPr lang="en-AU" dirty="0"/>
          </a:p>
          <a:p>
            <a:endParaRPr lang="en-AU" dirty="0"/>
          </a:p>
        </p:txBody>
      </p:sp>
      <p:sp>
        <p:nvSpPr>
          <p:cNvPr id="4" name="Slide Number Placeholder 3"/>
          <p:cNvSpPr>
            <a:spLocks noGrp="1"/>
          </p:cNvSpPr>
          <p:nvPr>
            <p:ph type="sldNum" sz="quarter" idx="12"/>
          </p:nvPr>
        </p:nvSpPr>
        <p:spPr/>
        <p:txBody>
          <a:bodyPr/>
          <a:lstStyle/>
          <a:p>
            <a:fld id="{5EC42E44-CDAB-463D-898B-1104ED7E4DD0}" type="slidenum">
              <a:rPr lang="en-AU" smtClean="0"/>
              <a:pPr/>
              <a:t>44</a:t>
            </a:fld>
            <a:endParaRPr lang="en-A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8229600" cy="5937523"/>
          </a:xfrm>
        </p:spPr>
        <p:txBody>
          <a:bodyPr>
            <a:normAutofit/>
          </a:bodyPr>
          <a:lstStyle/>
          <a:p>
            <a:pPr algn="ctr"/>
            <a:endParaRPr lang="en-AU" b="1" dirty="0" smtClean="0">
              <a:solidFill>
                <a:schemeClr val="accent2">
                  <a:lumMod val="75000"/>
                </a:schemeClr>
              </a:solidFill>
            </a:endParaRPr>
          </a:p>
          <a:p>
            <a:pPr algn="ctr"/>
            <a:endParaRPr lang="en-AU" b="1" dirty="0">
              <a:solidFill>
                <a:schemeClr val="accent2">
                  <a:lumMod val="75000"/>
                </a:schemeClr>
              </a:solidFill>
            </a:endParaRPr>
          </a:p>
          <a:p>
            <a:pPr algn="ctr"/>
            <a:r>
              <a:rPr lang="en-AU" b="1" dirty="0" smtClean="0">
                <a:solidFill>
                  <a:schemeClr val="accent2">
                    <a:lumMod val="75000"/>
                  </a:schemeClr>
                </a:solidFill>
              </a:rPr>
              <a:t>“to treat cruelty </a:t>
            </a:r>
            <a:r>
              <a:rPr lang="en-AU" b="1" dirty="0">
                <a:solidFill>
                  <a:schemeClr val="accent2">
                    <a:lumMod val="75000"/>
                  </a:schemeClr>
                </a:solidFill>
              </a:rPr>
              <a:t>to animals as incidental acts . . . is to dismiss an opportunity to identify </a:t>
            </a:r>
            <a:r>
              <a:rPr lang="en-AU" b="1" dirty="0" err="1">
                <a:solidFill>
                  <a:schemeClr val="accent2">
                    <a:lumMod val="75000"/>
                  </a:schemeClr>
                </a:solidFill>
              </a:rPr>
              <a:t>behavior</a:t>
            </a:r>
            <a:r>
              <a:rPr lang="en-AU" b="1" dirty="0">
                <a:solidFill>
                  <a:schemeClr val="accent2">
                    <a:lumMod val="75000"/>
                  </a:schemeClr>
                </a:solidFill>
              </a:rPr>
              <a:t> that might indeed be a precursor to violence against humans” </a:t>
            </a:r>
          </a:p>
          <a:p>
            <a:pPr marL="0" indent="0" algn="ctr">
              <a:buNone/>
            </a:pPr>
            <a:endParaRPr lang="en-AU" dirty="0" smtClean="0"/>
          </a:p>
          <a:p>
            <a:pPr marL="0" indent="0" algn="ctr">
              <a:buNone/>
            </a:pPr>
            <a:r>
              <a:rPr lang="en-AU" dirty="0" err="1" smtClean="0"/>
              <a:t>Merz</a:t>
            </a:r>
            <a:r>
              <a:rPr lang="en-AU" dirty="0" smtClean="0"/>
              <a:t>-Perez </a:t>
            </a:r>
            <a:r>
              <a:rPr lang="en-AU" dirty="0"/>
              <a:t>et al</a:t>
            </a:r>
            <a:r>
              <a:rPr lang="en-AU" dirty="0" smtClean="0"/>
              <a:t>.,(2001, p 571) </a:t>
            </a:r>
            <a:endParaRPr lang="en-AU" dirty="0"/>
          </a:p>
        </p:txBody>
      </p:sp>
      <p:sp>
        <p:nvSpPr>
          <p:cNvPr id="2" name="Slide Number Placeholder 1"/>
          <p:cNvSpPr>
            <a:spLocks noGrp="1"/>
          </p:cNvSpPr>
          <p:nvPr>
            <p:ph type="sldNum" sz="quarter" idx="12"/>
          </p:nvPr>
        </p:nvSpPr>
        <p:spPr/>
        <p:txBody>
          <a:bodyPr/>
          <a:lstStyle/>
          <a:p>
            <a:fld id="{5EC42E44-CDAB-463D-898B-1104ED7E4DD0}" type="slidenum">
              <a:rPr lang="en-AU" smtClean="0"/>
              <a:pPr/>
              <a:t>45</a:t>
            </a:fld>
            <a:endParaRPr lang="en-AU"/>
          </a:p>
        </p:txBody>
      </p:sp>
    </p:spTree>
    <p:extLst>
      <p:ext uri="{BB962C8B-B14F-4D97-AF65-F5344CB8AC3E}">
        <p14:creationId xmlns:p14="http://schemas.microsoft.com/office/powerpoint/2010/main" xmlns="" val="306403105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99592" y="260648"/>
            <a:ext cx="7376048" cy="58017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5EC42E44-CDAB-463D-898B-1104ED7E4DD0}" type="slidenum">
              <a:rPr lang="en-AU" smtClean="0"/>
              <a:pPr/>
              <a:t>46</a:t>
            </a:fld>
            <a:endParaRPr lang="en-AU"/>
          </a:p>
        </p:txBody>
      </p:sp>
    </p:spTree>
    <p:extLst>
      <p:ext uri="{BB962C8B-B14F-4D97-AF65-F5344CB8AC3E}">
        <p14:creationId xmlns:p14="http://schemas.microsoft.com/office/powerpoint/2010/main" xmlns="" val="94218762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Limitations of Research</a:t>
            </a:r>
            <a:endParaRPr lang="en-AU" dirty="0"/>
          </a:p>
        </p:txBody>
      </p:sp>
      <p:sp>
        <p:nvSpPr>
          <p:cNvPr id="3" name="Content Placeholder 2"/>
          <p:cNvSpPr>
            <a:spLocks noGrp="1"/>
          </p:cNvSpPr>
          <p:nvPr>
            <p:ph idx="1"/>
          </p:nvPr>
        </p:nvSpPr>
        <p:spPr/>
        <p:txBody>
          <a:bodyPr>
            <a:normAutofit/>
          </a:bodyPr>
          <a:lstStyle/>
          <a:p>
            <a:r>
              <a:rPr lang="en-AU" b="1" dirty="0" smtClean="0">
                <a:solidFill>
                  <a:schemeClr val="accent1">
                    <a:lumMod val="50000"/>
                  </a:schemeClr>
                </a:solidFill>
              </a:rPr>
              <a:t>Methodological problems </a:t>
            </a:r>
          </a:p>
          <a:p>
            <a:pPr lvl="1"/>
            <a:r>
              <a:rPr lang="en-AU" b="1" dirty="0" smtClean="0">
                <a:solidFill>
                  <a:schemeClr val="accent1">
                    <a:lumMod val="50000"/>
                  </a:schemeClr>
                </a:solidFill>
              </a:rPr>
              <a:t>Definitions</a:t>
            </a:r>
          </a:p>
          <a:p>
            <a:pPr lvl="1"/>
            <a:r>
              <a:rPr lang="en-AU" b="1" dirty="0" smtClean="0">
                <a:solidFill>
                  <a:schemeClr val="accent1">
                    <a:lumMod val="50000"/>
                  </a:schemeClr>
                </a:solidFill>
              </a:rPr>
              <a:t>Sampling</a:t>
            </a:r>
          </a:p>
          <a:p>
            <a:pPr lvl="1"/>
            <a:r>
              <a:rPr lang="en-AU" b="1" dirty="0" smtClean="0">
                <a:solidFill>
                  <a:schemeClr val="accent1">
                    <a:lumMod val="50000"/>
                  </a:schemeClr>
                </a:solidFill>
              </a:rPr>
              <a:t>Socially desirable responding</a:t>
            </a:r>
          </a:p>
          <a:p>
            <a:r>
              <a:rPr lang="en-AU" b="1" dirty="0" smtClean="0">
                <a:solidFill>
                  <a:schemeClr val="accent1">
                    <a:lumMod val="50000"/>
                  </a:schemeClr>
                </a:solidFill>
              </a:rPr>
              <a:t>Lack of longitudinal studies </a:t>
            </a:r>
          </a:p>
          <a:p>
            <a:r>
              <a:rPr lang="en-AU" b="1" dirty="0" smtClean="0">
                <a:solidFill>
                  <a:schemeClr val="accent1">
                    <a:lumMod val="50000"/>
                  </a:schemeClr>
                </a:solidFill>
              </a:rPr>
              <a:t>Correlation vs. Cause </a:t>
            </a:r>
          </a:p>
          <a:p>
            <a:endParaRPr lang="en-AU" b="1" dirty="0">
              <a:solidFill>
                <a:srgbClr val="FF0000"/>
              </a:solidFill>
            </a:endParaRPr>
          </a:p>
          <a:p>
            <a:endParaRPr lang="en-AU" b="1" dirty="0">
              <a:solidFill>
                <a:srgbClr val="FF0000"/>
              </a:solidFill>
            </a:endParaRPr>
          </a:p>
        </p:txBody>
      </p:sp>
      <p:sp>
        <p:nvSpPr>
          <p:cNvPr id="4" name="Slide Number Placeholder 3"/>
          <p:cNvSpPr>
            <a:spLocks noGrp="1"/>
          </p:cNvSpPr>
          <p:nvPr>
            <p:ph type="sldNum" sz="quarter" idx="12"/>
          </p:nvPr>
        </p:nvSpPr>
        <p:spPr/>
        <p:txBody>
          <a:bodyPr/>
          <a:lstStyle/>
          <a:p>
            <a:fld id="{5EC42E44-CDAB-463D-898B-1104ED7E4DD0}" type="slidenum">
              <a:rPr lang="en-AU" smtClean="0"/>
              <a:pPr/>
              <a:t>47</a:t>
            </a:fld>
            <a:endParaRPr lang="en-AU"/>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6123458"/>
          </a:xfrm>
          <a:solidFill>
            <a:schemeClr val="bg2">
              <a:lumMod val="75000"/>
            </a:schemeClr>
          </a:solidFill>
        </p:spPr>
        <p:txBody>
          <a:bodyPr>
            <a:normAutofit fontScale="77500" lnSpcReduction="20000"/>
          </a:bodyPr>
          <a:lstStyle/>
          <a:p>
            <a:r>
              <a:rPr lang="en-AU" sz="3400" b="1" dirty="0" smtClean="0"/>
              <a:t>Do </a:t>
            </a:r>
            <a:r>
              <a:rPr lang="en-AU" sz="3400" b="1" dirty="0"/>
              <a:t>you have any pets or other animals in your house?</a:t>
            </a:r>
          </a:p>
          <a:p>
            <a:r>
              <a:rPr lang="en-AU" sz="3400" b="1" dirty="0" smtClean="0"/>
              <a:t>Whose </a:t>
            </a:r>
            <a:r>
              <a:rPr lang="en-AU" sz="3400" b="1" dirty="0"/>
              <a:t>pets/animal are they?</a:t>
            </a:r>
          </a:p>
          <a:p>
            <a:r>
              <a:rPr lang="en-AU" sz="3400" b="1" dirty="0" smtClean="0"/>
              <a:t>What </a:t>
            </a:r>
            <a:r>
              <a:rPr lang="en-AU" sz="3400" b="1" dirty="0"/>
              <a:t>kind? What are their names? How old are they?</a:t>
            </a:r>
          </a:p>
          <a:p>
            <a:r>
              <a:rPr lang="en-AU" sz="3400" b="1" dirty="0" smtClean="0"/>
              <a:t>Who </a:t>
            </a:r>
            <a:r>
              <a:rPr lang="en-AU" sz="3400" b="1" dirty="0"/>
              <a:t>takes care </a:t>
            </a:r>
            <a:r>
              <a:rPr lang="en-AU" sz="3400" b="1" dirty="0" smtClean="0"/>
              <a:t>of ____________?</a:t>
            </a:r>
            <a:endParaRPr lang="en-AU" sz="3400" b="1" dirty="0"/>
          </a:p>
          <a:p>
            <a:r>
              <a:rPr lang="en-AU" sz="3400" b="1" dirty="0" smtClean="0"/>
              <a:t>Where </a:t>
            </a:r>
            <a:r>
              <a:rPr lang="en-AU" sz="3400" b="1" dirty="0"/>
              <a:t>does </a:t>
            </a:r>
            <a:r>
              <a:rPr lang="en-AU" sz="3400" b="1" dirty="0" smtClean="0"/>
              <a:t>______________ </a:t>
            </a:r>
            <a:r>
              <a:rPr lang="en-AU" sz="3400" b="1" dirty="0"/>
              <a:t>sleep? What does </a:t>
            </a:r>
            <a:r>
              <a:rPr lang="en-AU" sz="3400" b="1" dirty="0" smtClean="0"/>
              <a:t>_____ </a:t>
            </a:r>
            <a:r>
              <a:rPr lang="en-AU" sz="3400" b="1" dirty="0"/>
              <a:t>eat?</a:t>
            </a:r>
          </a:p>
          <a:p>
            <a:r>
              <a:rPr lang="en-AU" sz="3400" b="1" dirty="0" smtClean="0"/>
              <a:t>How </a:t>
            </a:r>
            <a:r>
              <a:rPr lang="en-AU" sz="3400" b="1" dirty="0"/>
              <a:t>is </a:t>
            </a:r>
            <a:r>
              <a:rPr lang="en-AU" sz="3400" b="1" dirty="0" smtClean="0"/>
              <a:t>_______ </a:t>
            </a:r>
            <a:r>
              <a:rPr lang="en-AU" sz="3400" b="1" dirty="0"/>
              <a:t>disciplined (trained)?</a:t>
            </a:r>
          </a:p>
          <a:p>
            <a:r>
              <a:rPr lang="en-AU" sz="3400" b="1" dirty="0" smtClean="0"/>
              <a:t>Does </a:t>
            </a:r>
            <a:r>
              <a:rPr lang="en-AU" sz="3400" b="1" dirty="0"/>
              <a:t>anyone ever hurt </a:t>
            </a:r>
            <a:r>
              <a:rPr lang="en-AU" sz="3400" b="1" dirty="0" smtClean="0"/>
              <a:t>______? </a:t>
            </a:r>
            <a:r>
              <a:rPr lang="en-AU" sz="3400" b="1" dirty="0"/>
              <a:t>Who? How was </a:t>
            </a:r>
            <a:r>
              <a:rPr lang="en-AU" sz="3400" b="1" dirty="0" smtClean="0"/>
              <a:t>__________ </a:t>
            </a:r>
            <a:r>
              <a:rPr lang="en-AU" sz="3400" b="1" dirty="0"/>
              <a:t>hurt?</a:t>
            </a:r>
          </a:p>
          <a:p>
            <a:r>
              <a:rPr lang="en-AU" sz="3400" b="1" dirty="0" smtClean="0"/>
              <a:t>Has </a:t>
            </a:r>
            <a:r>
              <a:rPr lang="en-AU" sz="3400" b="1" dirty="0"/>
              <a:t>anyone ever touched </a:t>
            </a:r>
            <a:r>
              <a:rPr lang="en-AU" sz="3400" b="1" dirty="0" smtClean="0"/>
              <a:t>_________________ </a:t>
            </a:r>
            <a:r>
              <a:rPr lang="en-AU" sz="3400" b="1" dirty="0"/>
              <a:t>sexually or had sex with </a:t>
            </a:r>
            <a:r>
              <a:rPr lang="en-AU" sz="3400" b="1" dirty="0" smtClean="0"/>
              <a:t>______________________?</a:t>
            </a:r>
            <a:endParaRPr lang="en-AU" sz="3400" b="1" dirty="0"/>
          </a:p>
          <a:p>
            <a:r>
              <a:rPr lang="en-AU" sz="3400" b="1" dirty="0"/>
              <a:t>Who? What did </a:t>
            </a:r>
            <a:r>
              <a:rPr lang="en-AU" sz="3400" b="1" dirty="0" smtClean="0"/>
              <a:t>________do </a:t>
            </a:r>
            <a:r>
              <a:rPr lang="en-AU" sz="3400" b="1" dirty="0"/>
              <a:t>to </a:t>
            </a:r>
            <a:r>
              <a:rPr lang="en-AU" sz="3400" b="1" dirty="0" smtClean="0"/>
              <a:t>_______________?</a:t>
            </a:r>
            <a:endParaRPr lang="en-AU" sz="3400" b="1" dirty="0"/>
          </a:p>
          <a:p>
            <a:r>
              <a:rPr lang="en-AU" sz="3400" b="1" dirty="0" smtClean="0"/>
              <a:t>Have </a:t>
            </a:r>
            <a:r>
              <a:rPr lang="en-AU" sz="3400" b="1" dirty="0"/>
              <a:t>you ever lost a pet/animal you cared about?</a:t>
            </a:r>
          </a:p>
          <a:p>
            <a:r>
              <a:rPr lang="en-AU" sz="3400" b="1" dirty="0" smtClean="0"/>
              <a:t>Do </a:t>
            </a:r>
            <a:r>
              <a:rPr lang="en-AU" sz="3400" b="1" dirty="0"/>
              <a:t>you worry that something bad will happen to [the pet/animal]?</a:t>
            </a:r>
          </a:p>
          <a:p>
            <a:pPr marL="0" indent="0">
              <a:buNone/>
            </a:pPr>
            <a:r>
              <a:rPr lang="en-AU" dirty="0" smtClean="0"/>
              <a:t>Boat </a:t>
            </a:r>
            <a:r>
              <a:rPr lang="en-AU" dirty="0"/>
              <a:t>(1998).</a:t>
            </a:r>
          </a:p>
        </p:txBody>
      </p:sp>
      <p:sp>
        <p:nvSpPr>
          <p:cNvPr id="2" name="Slide Number Placeholder 1"/>
          <p:cNvSpPr>
            <a:spLocks noGrp="1"/>
          </p:cNvSpPr>
          <p:nvPr>
            <p:ph type="sldNum" sz="quarter" idx="12"/>
          </p:nvPr>
        </p:nvSpPr>
        <p:spPr/>
        <p:txBody>
          <a:bodyPr/>
          <a:lstStyle/>
          <a:p>
            <a:fld id="{5EC42E44-CDAB-463D-898B-1104ED7E4DD0}" type="slidenum">
              <a:rPr lang="en-AU" smtClean="0"/>
              <a:pPr/>
              <a:t>48</a:t>
            </a:fld>
            <a:endParaRPr lang="en-AU"/>
          </a:p>
        </p:txBody>
      </p:sp>
    </p:spTree>
    <p:extLst>
      <p:ext uri="{BB962C8B-B14F-4D97-AF65-F5344CB8AC3E}">
        <p14:creationId xmlns:p14="http://schemas.microsoft.com/office/powerpoint/2010/main" xmlns="" val="1713137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14350" indent="-514350">
              <a:buFont typeface="+mj-lt"/>
              <a:buAutoNum type="arabicPeriod"/>
            </a:pPr>
            <a:r>
              <a:rPr lang="en-AU" dirty="0"/>
              <a:t>Did the children witness the abuse of your pet?</a:t>
            </a:r>
          </a:p>
          <a:p>
            <a:pPr marL="514350" indent="-514350">
              <a:buFont typeface="+mj-lt"/>
              <a:buAutoNum type="arabicPeriod"/>
            </a:pPr>
            <a:r>
              <a:rPr lang="en-AU" dirty="0"/>
              <a:t>Will you need assistance in finding a safe place for the pet if you leave?</a:t>
            </a:r>
          </a:p>
          <a:p>
            <a:endParaRPr lang="en-AU" dirty="0"/>
          </a:p>
        </p:txBody>
      </p:sp>
      <p:sp>
        <p:nvSpPr>
          <p:cNvPr id="2" name="Slide Number Placeholder 1"/>
          <p:cNvSpPr>
            <a:spLocks noGrp="1"/>
          </p:cNvSpPr>
          <p:nvPr>
            <p:ph type="sldNum" sz="quarter" idx="12"/>
          </p:nvPr>
        </p:nvSpPr>
        <p:spPr/>
        <p:txBody>
          <a:bodyPr/>
          <a:lstStyle/>
          <a:p>
            <a:fld id="{5EC42E44-CDAB-463D-898B-1104ED7E4DD0}" type="slidenum">
              <a:rPr lang="en-AU" smtClean="0"/>
              <a:pPr/>
              <a:t>49</a:t>
            </a:fld>
            <a:endParaRPr lang="en-AU"/>
          </a:p>
        </p:txBody>
      </p:sp>
    </p:spTree>
    <p:extLst>
      <p:ext uri="{BB962C8B-B14F-4D97-AF65-F5344CB8AC3E}">
        <p14:creationId xmlns:p14="http://schemas.microsoft.com/office/powerpoint/2010/main" xmlns="" val="18491807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C00000"/>
                </a:solidFill>
              </a:rPr>
              <a:t>Themes Emerging from Research</a:t>
            </a:r>
            <a:endParaRPr lang="en-AU" b="1" dirty="0">
              <a:solidFill>
                <a:srgbClr val="C00000"/>
              </a:solidFill>
            </a:endParaRPr>
          </a:p>
        </p:txBody>
      </p:sp>
      <p:sp>
        <p:nvSpPr>
          <p:cNvPr id="3" name="Content Placeholder 2"/>
          <p:cNvSpPr>
            <a:spLocks noGrp="1"/>
          </p:cNvSpPr>
          <p:nvPr>
            <p:ph idx="1"/>
          </p:nvPr>
        </p:nvSpPr>
        <p:spPr>
          <a:xfrm>
            <a:off x="457200" y="1196752"/>
            <a:ext cx="5915000" cy="5400600"/>
          </a:xfrm>
        </p:spPr>
        <p:txBody>
          <a:bodyPr>
            <a:normAutofit/>
          </a:bodyPr>
          <a:lstStyle/>
          <a:p>
            <a:pPr>
              <a:defRPr/>
            </a:pPr>
            <a:r>
              <a:rPr lang="en-US" dirty="0" smtClean="0"/>
              <a:t>Abuse of  animals is  part of a </a:t>
            </a:r>
            <a:r>
              <a:rPr lang="en-US" b="1" i="1" dirty="0" smtClean="0"/>
              <a:t>continuum of abuse </a:t>
            </a:r>
            <a:r>
              <a:rPr lang="en-US" dirty="0" smtClean="0"/>
              <a:t>within the family</a:t>
            </a:r>
          </a:p>
          <a:p>
            <a:pPr>
              <a:defRPr/>
            </a:pPr>
            <a:r>
              <a:rPr lang="en-US" dirty="0" smtClean="0"/>
              <a:t>Abuse of animals may be an </a:t>
            </a:r>
            <a:r>
              <a:rPr lang="en-US" b="1" i="1" dirty="0" smtClean="0"/>
              <a:t>indicator of abuse of children</a:t>
            </a:r>
            <a:r>
              <a:rPr lang="en-US" dirty="0" smtClean="0"/>
              <a:t> in the family</a:t>
            </a:r>
          </a:p>
          <a:p>
            <a:pPr>
              <a:defRPr/>
            </a:pPr>
            <a:r>
              <a:rPr lang="en-US" dirty="0" smtClean="0"/>
              <a:t>A relationship exists between animal abuse during childhood and </a:t>
            </a:r>
            <a:r>
              <a:rPr lang="en-US" b="1" i="1" dirty="0" smtClean="0"/>
              <a:t>perpetuation of violent  behaviour in adulthood</a:t>
            </a:r>
            <a:r>
              <a:rPr lang="en-US" dirty="0" smtClean="0"/>
              <a:t>. </a:t>
            </a:r>
          </a:p>
          <a:p>
            <a:pPr lvl="1">
              <a:defRPr/>
            </a:pPr>
            <a:endParaRPr lang="en-US" dirty="0" smtClean="0"/>
          </a:p>
          <a:p>
            <a:endParaRPr lang="en-AU" dirty="0"/>
          </a:p>
        </p:txBody>
      </p:sp>
      <p:sp>
        <p:nvSpPr>
          <p:cNvPr id="4" name="Slide Number Placeholder 3"/>
          <p:cNvSpPr>
            <a:spLocks noGrp="1"/>
          </p:cNvSpPr>
          <p:nvPr>
            <p:ph type="sldNum" sz="quarter" idx="12"/>
          </p:nvPr>
        </p:nvSpPr>
        <p:spPr/>
        <p:txBody>
          <a:bodyPr/>
          <a:lstStyle/>
          <a:p>
            <a:fld id="{5EC42E44-CDAB-463D-898B-1104ED7E4DD0}" type="slidenum">
              <a:rPr lang="en-AU" smtClean="0"/>
              <a:pPr/>
              <a:t>5</a:t>
            </a:fld>
            <a:endParaRPr lang="en-A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Consideration of impact of animal abuse on recovery</a:t>
            </a:r>
            <a:endParaRPr lang="en-AU" dirty="0"/>
          </a:p>
        </p:txBody>
      </p:sp>
      <p:sp>
        <p:nvSpPr>
          <p:cNvPr id="3" name="Content Placeholder 2"/>
          <p:cNvSpPr>
            <a:spLocks noGrp="1"/>
          </p:cNvSpPr>
          <p:nvPr>
            <p:ph idx="1"/>
          </p:nvPr>
        </p:nvSpPr>
        <p:spPr/>
        <p:txBody>
          <a:bodyPr/>
          <a:lstStyle/>
          <a:p>
            <a:r>
              <a:rPr lang="en-AU" dirty="0" smtClean="0"/>
              <a:t>Grief and loss regarding abuse to a pet; abandoning a pet; being separated from a pet</a:t>
            </a:r>
          </a:p>
          <a:p>
            <a:r>
              <a:rPr lang="en-AU" dirty="0" smtClean="0"/>
              <a:t>Trauma associated with witnessing or fearing abuse to a pet</a:t>
            </a:r>
          </a:p>
        </p:txBody>
      </p:sp>
      <p:sp>
        <p:nvSpPr>
          <p:cNvPr id="4" name="Slide Number Placeholder 3"/>
          <p:cNvSpPr>
            <a:spLocks noGrp="1"/>
          </p:cNvSpPr>
          <p:nvPr>
            <p:ph type="sldNum" sz="quarter" idx="12"/>
          </p:nvPr>
        </p:nvSpPr>
        <p:spPr/>
        <p:txBody>
          <a:bodyPr/>
          <a:lstStyle/>
          <a:p>
            <a:fld id="{5EC42E44-CDAB-463D-898B-1104ED7E4DD0}" type="slidenum">
              <a:rPr lang="en-AU" smtClean="0"/>
              <a:pPr/>
              <a:t>50</a:t>
            </a:fld>
            <a:endParaRPr lang="en-AU"/>
          </a:p>
        </p:txBody>
      </p:sp>
    </p:spTree>
    <p:extLst>
      <p:ext uri="{BB962C8B-B14F-4D97-AF65-F5344CB8AC3E}">
        <p14:creationId xmlns:p14="http://schemas.microsoft.com/office/powerpoint/2010/main" xmlns="" val="414863115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Childhood Abuse of Animals</a:t>
            </a:r>
            <a:endParaRPr lang="en-AU" dirty="0"/>
          </a:p>
        </p:txBody>
      </p:sp>
      <p:sp>
        <p:nvSpPr>
          <p:cNvPr id="3" name="Content Placeholder 2"/>
          <p:cNvSpPr>
            <a:spLocks noGrp="1"/>
          </p:cNvSpPr>
          <p:nvPr>
            <p:ph idx="1"/>
          </p:nvPr>
        </p:nvSpPr>
        <p:spPr>
          <a:xfrm>
            <a:off x="457200" y="1196752"/>
            <a:ext cx="8229600" cy="4929411"/>
          </a:xfrm>
        </p:spPr>
        <p:txBody>
          <a:bodyPr>
            <a:normAutofit fontScale="70000" lnSpcReduction="20000"/>
          </a:bodyPr>
          <a:lstStyle/>
          <a:p>
            <a:r>
              <a:rPr lang="en-AU" dirty="0" err="1" smtClean="0"/>
              <a:t>Mascari</a:t>
            </a:r>
            <a:r>
              <a:rPr lang="en-AU" dirty="0" smtClean="0"/>
              <a:t> (2004)</a:t>
            </a:r>
          </a:p>
          <a:p>
            <a:endParaRPr lang="en-AU" dirty="0" smtClean="0"/>
          </a:p>
          <a:p>
            <a:r>
              <a:rPr lang="en-AU" dirty="0" err="1" smtClean="0"/>
              <a:t>Preschoolers</a:t>
            </a:r>
            <a:r>
              <a:rPr lang="en-AU" dirty="0" smtClean="0"/>
              <a:t> or children with developmental disability</a:t>
            </a:r>
          </a:p>
          <a:p>
            <a:pPr lvl="1"/>
            <a:r>
              <a:rPr lang="en-AU" dirty="0" smtClean="0"/>
              <a:t>curiosity , lack of knowledge. And lack of supervision around animals. </a:t>
            </a:r>
          </a:p>
          <a:p>
            <a:pPr lvl="1"/>
            <a:r>
              <a:rPr lang="en-AU" dirty="0" smtClean="0"/>
              <a:t>Humane education should be sufficient</a:t>
            </a:r>
            <a:endParaRPr lang="en-AU" dirty="0"/>
          </a:p>
          <a:p>
            <a:r>
              <a:rPr lang="en-AU" dirty="0" smtClean="0"/>
              <a:t>Middle to later childhood and beyond </a:t>
            </a:r>
          </a:p>
          <a:p>
            <a:pPr lvl="1"/>
            <a:r>
              <a:rPr lang="en-AU" dirty="0" smtClean="0"/>
              <a:t>May be symptomatic of </a:t>
            </a:r>
            <a:r>
              <a:rPr lang="en-AU" dirty="0"/>
              <a:t>psychological </a:t>
            </a:r>
            <a:r>
              <a:rPr lang="en-AU" dirty="0" smtClean="0"/>
              <a:t>disturbances</a:t>
            </a:r>
          </a:p>
          <a:p>
            <a:pPr lvl="1"/>
            <a:r>
              <a:rPr lang="en-AU" dirty="0" smtClean="0"/>
              <a:t>May have physical </a:t>
            </a:r>
            <a:r>
              <a:rPr lang="en-AU" dirty="0"/>
              <a:t>abuse, </a:t>
            </a:r>
            <a:r>
              <a:rPr lang="en-AU" dirty="0" smtClean="0"/>
              <a:t>sexual abuse</a:t>
            </a:r>
            <a:r>
              <a:rPr lang="en-AU" dirty="0"/>
              <a:t>, or exposure to domestic</a:t>
            </a:r>
          </a:p>
          <a:p>
            <a:pPr lvl="1"/>
            <a:r>
              <a:rPr lang="en-AU" dirty="0" smtClean="0"/>
              <a:t>Professional </a:t>
            </a:r>
            <a:r>
              <a:rPr lang="en-AU" dirty="0"/>
              <a:t>clinical </a:t>
            </a:r>
            <a:r>
              <a:rPr lang="en-AU" dirty="0" smtClean="0"/>
              <a:t>intervention is warranted</a:t>
            </a:r>
          </a:p>
          <a:p>
            <a:r>
              <a:rPr lang="en-AU" dirty="0" smtClean="0"/>
              <a:t>Adolescents </a:t>
            </a:r>
          </a:p>
          <a:p>
            <a:pPr lvl="1"/>
            <a:r>
              <a:rPr lang="en-AU" dirty="0" smtClean="0"/>
              <a:t>Antisocial behaviours</a:t>
            </a:r>
            <a:endParaRPr lang="en-AU" dirty="0"/>
          </a:p>
          <a:p>
            <a:pPr lvl="1"/>
            <a:r>
              <a:rPr lang="en-AU" dirty="0" smtClean="0"/>
              <a:t>sometimes </a:t>
            </a:r>
            <a:r>
              <a:rPr lang="en-AU" dirty="0"/>
              <a:t>gang </a:t>
            </a:r>
            <a:r>
              <a:rPr lang="en-AU" dirty="0" smtClean="0"/>
              <a:t>or cult related</a:t>
            </a:r>
          </a:p>
          <a:p>
            <a:pPr lvl="1"/>
            <a:r>
              <a:rPr lang="en-AU" dirty="0" smtClean="0"/>
              <a:t>Substance </a:t>
            </a:r>
            <a:r>
              <a:rPr lang="en-AU" dirty="0"/>
              <a:t>abuse may </a:t>
            </a:r>
            <a:r>
              <a:rPr lang="en-AU" dirty="0" smtClean="0"/>
              <a:t>be involved </a:t>
            </a:r>
            <a:r>
              <a:rPr lang="en-AU" dirty="0"/>
              <a:t>with the </a:t>
            </a:r>
            <a:r>
              <a:rPr lang="en-AU" dirty="0" smtClean="0"/>
              <a:t>cruelty</a:t>
            </a:r>
          </a:p>
          <a:p>
            <a:r>
              <a:rPr lang="en-AU" dirty="0" smtClean="0"/>
              <a:t>Both clinical and </a:t>
            </a:r>
            <a:r>
              <a:rPr lang="en-AU" dirty="0"/>
              <a:t>judicial interventions may be</a:t>
            </a:r>
          </a:p>
          <a:p>
            <a:r>
              <a:rPr lang="en-AU" dirty="0"/>
              <a:t>required.</a:t>
            </a:r>
          </a:p>
        </p:txBody>
      </p:sp>
      <p:sp>
        <p:nvSpPr>
          <p:cNvPr id="4" name="Slide Number Placeholder 3"/>
          <p:cNvSpPr>
            <a:spLocks noGrp="1"/>
          </p:cNvSpPr>
          <p:nvPr>
            <p:ph type="sldNum" sz="quarter" idx="12"/>
          </p:nvPr>
        </p:nvSpPr>
        <p:spPr/>
        <p:txBody>
          <a:bodyPr/>
          <a:lstStyle/>
          <a:p>
            <a:fld id="{5EC42E44-CDAB-463D-898B-1104ED7E4DD0}" type="slidenum">
              <a:rPr lang="en-AU" smtClean="0"/>
              <a:pPr/>
              <a:t>51</a:t>
            </a:fld>
            <a:endParaRPr lang="en-AU"/>
          </a:p>
        </p:txBody>
      </p:sp>
    </p:spTree>
    <p:extLst>
      <p:ext uri="{BB962C8B-B14F-4D97-AF65-F5344CB8AC3E}">
        <p14:creationId xmlns:p14="http://schemas.microsoft.com/office/powerpoint/2010/main" xmlns="" val="2233034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500"/>
                                        <p:tgtEl>
                                          <p:spTgt spid="3">
                                            <p:txEl>
                                              <p:pRg st="7" end="7"/>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500"/>
                                        <p:tgtEl>
                                          <p:spTgt spid="3">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
                                            <p:txEl>
                                              <p:pRg st="10" end="10"/>
                                            </p:txEl>
                                          </p:spTgt>
                                        </p:tgtEl>
                                        <p:attrNameLst>
                                          <p:attrName>style.visibility</p:attrName>
                                        </p:attrNameLst>
                                      </p:cBhvr>
                                      <p:to>
                                        <p:strVal val="visible"/>
                                      </p:to>
                                    </p:set>
                                    <p:animEffect transition="in" filter="fade">
                                      <p:cBhvr>
                                        <p:cTn id="40" dur="500"/>
                                        <p:tgtEl>
                                          <p:spTgt spid="3">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animEffect transition="in" filter="fade">
                                      <p:cBhvr>
                                        <p:cTn id="43" dur="500"/>
                                        <p:tgtEl>
                                          <p:spTgt spid="3">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
                                            <p:txEl>
                                              <p:pRg st="12" end="12"/>
                                            </p:txEl>
                                          </p:spTgt>
                                        </p:tgtEl>
                                        <p:attrNameLst>
                                          <p:attrName>style.visibility</p:attrName>
                                        </p:attrNameLst>
                                      </p:cBhvr>
                                      <p:to>
                                        <p:strVal val="visible"/>
                                      </p:to>
                                    </p:set>
                                    <p:animEffect transition="in" filter="fade">
                                      <p:cBhvr>
                                        <p:cTn id="46" dur="500"/>
                                        <p:tgtEl>
                                          <p:spTgt spid="3">
                                            <p:txEl>
                                              <p:pRg st="12" end="12"/>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3">
                                            <p:txEl>
                                              <p:pRg st="13" end="13"/>
                                            </p:txEl>
                                          </p:spTgt>
                                        </p:tgtEl>
                                        <p:attrNameLst>
                                          <p:attrName>style.visibility</p:attrName>
                                        </p:attrNameLst>
                                      </p:cBhvr>
                                      <p:to>
                                        <p:strVal val="visible"/>
                                      </p:to>
                                    </p:set>
                                    <p:animEffect transition="in" filter="fade">
                                      <p:cBhvr>
                                        <p:cTn id="51" dur="500"/>
                                        <p:tgtEl>
                                          <p:spTgt spid="3">
                                            <p:txEl>
                                              <p:pRg st="13" end="13"/>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
                                            <p:txEl>
                                              <p:pRg st="14" end="14"/>
                                            </p:txEl>
                                          </p:spTgt>
                                        </p:tgtEl>
                                        <p:attrNameLst>
                                          <p:attrName>style.visibility</p:attrName>
                                        </p:attrNameLst>
                                      </p:cBhvr>
                                      <p:to>
                                        <p:strVal val="visible"/>
                                      </p:to>
                                    </p:set>
                                    <p:animEffect transition="in" filter="fade">
                                      <p:cBhvr>
                                        <p:cTn id="56"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Screening Of Children</a:t>
            </a:r>
            <a:endParaRPr lang="en-AU" dirty="0"/>
          </a:p>
        </p:txBody>
      </p:sp>
      <p:sp>
        <p:nvSpPr>
          <p:cNvPr id="3" name="Content Placeholder 2"/>
          <p:cNvSpPr>
            <a:spLocks noGrp="1"/>
          </p:cNvSpPr>
          <p:nvPr>
            <p:ph idx="1"/>
          </p:nvPr>
        </p:nvSpPr>
        <p:spPr/>
        <p:txBody>
          <a:bodyPr/>
          <a:lstStyle/>
          <a:p>
            <a:r>
              <a:rPr lang="en-AU" dirty="0" smtClean="0"/>
              <a:t>Physical and Emotional Tormenting Against Animals Scale (PET) (Baldry, 2003)</a:t>
            </a:r>
          </a:p>
          <a:p>
            <a:pPr lvl="1"/>
            <a:r>
              <a:rPr lang="en-AU" dirty="0" smtClean="0"/>
              <a:t>Measures two aspects</a:t>
            </a:r>
          </a:p>
          <a:p>
            <a:pPr lvl="1"/>
            <a:r>
              <a:rPr lang="en-AU" dirty="0" smtClean="0"/>
              <a:t>Direct abuse</a:t>
            </a:r>
          </a:p>
          <a:p>
            <a:pPr lvl="1"/>
            <a:r>
              <a:rPr lang="en-AU" dirty="0" smtClean="0"/>
              <a:t>Indirect abuse (witnessing </a:t>
            </a:r>
            <a:r>
              <a:rPr lang="en-AU" dirty="0" err="1" smtClean="0"/>
              <a:t>etc</a:t>
            </a:r>
            <a:r>
              <a:rPr lang="en-AU" dirty="0" smtClean="0"/>
              <a:t>)</a:t>
            </a:r>
          </a:p>
          <a:p>
            <a:r>
              <a:rPr lang="en-AU" dirty="0"/>
              <a:t>Children’s Treatment of Animals Questionnaire (Thompson &amp; </a:t>
            </a:r>
            <a:r>
              <a:rPr lang="en-AU" dirty="0" err="1"/>
              <a:t>Gullone</a:t>
            </a:r>
            <a:r>
              <a:rPr lang="en-AU" dirty="0"/>
              <a:t>, 2003)</a:t>
            </a:r>
            <a:endParaRPr lang="en-AU" dirty="0" smtClean="0"/>
          </a:p>
        </p:txBody>
      </p:sp>
      <p:sp>
        <p:nvSpPr>
          <p:cNvPr id="4" name="Slide Number Placeholder 3"/>
          <p:cNvSpPr>
            <a:spLocks noGrp="1"/>
          </p:cNvSpPr>
          <p:nvPr>
            <p:ph type="sldNum" sz="quarter" idx="12"/>
          </p:nvPr>
        </p:nvSpPr>
        <p:spPr/>
        <p:txBody>
          <a:bodyPr/>
          <a:lstStyle/>
          <a:p>
            <a:fld id="{5EC42E44-CDAB-463D-898B-1104ED7E4DD0}" type="slidenum">
              <a:rPr lang="en-AU" smtClean="0"/>
              <a:pPr/>
              <a:t>52</a:t>
            </a:fld>
            <a:endParaRPr lang="en-AU"/>
          </a:p>
        </p:txBody>
      </p:sp>
    </p:spTree>
    <p:extLst>
      <p:ext uri="{BB962C8B-B14F-4D97-AF65-F5344CB8AC3E}">
        <p14:creationId xmlns:p14="http://schemas.microsoft.com/office/powerpoint/2010/main" xmlns="" val="2106042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32656"/>
            <a:ext cx="8229600" cy="1143000"/>
          </a:xfrm>
        </p:spPr>
        <p:txBody>
          <a:bodyPr>
            <a:normAutofit fontScale="90000"/>
          </a:bodyPr>
          <a:lstStyle/>
          <a:p>
            <a:r>
              <a:rPr lang="en-AU" sz="4000" dirty="0" smtClean="0"/>
              <a:t>Children and Animal’s Assessment Inventory (CAAI) </a:t>
            </a:r>
            <a:r>
              <a:rPr lang="en-AU" dirty="0" smtClean="0"/>
              <a:t/>
            </a:r>
            <a:br>
              <a:rPr lang="en-AU" dirty="0" smtClean="0"/>
            </a:br>
            <a:r>
              <a:rPr lang="en-AU" sz="2200" dirty="0" smtClean="0"/>
              <a:t>(</a:t>
            </a:r>
            <a:r>
              <a:rPr lang="en-AU" sz="2200" dirty="0" err="1" smtClean="0"/>
              <a:t>Ascione</a:t>
            </a:r>
            <a:r>
              <a:rPr lang="en-AU" sz="2200" dirty="0" smtClean="0"/>
              <a:t>, Thompson &amp; Black, 1997)</a:t>
            </a:r>
            <a:endParaRPr lang="en-AU" sz="2200" dirty="0"/>
          </a:p>
        </p:txBody>
      </p:sp>
      <p:sp>
        <p:nvSpPr>
          <p:cNvPr id="3" name="Content Placeholder 2"/>
          <p:cNvSpPr>
            <a:spLocks noGrp="1"/>
          </p:cNvSpPr>
          <p:nvPr>
            <p:ph idx="1"/>
          </p:nvPr>
        </p:nvSpPr>
        <p:spPr>
          <a:xfrm>
            <a:off x="251520" y="1600200"/>
            <a:ext cx="8435280" cy="4925144"/>
          </a:xfrm>
        </p:spPr>
        <p:txBody>
          <a:bodyPr>
            <a:normAutofit fontScale="77500" lnSpcReduction="20000"/>
          </a:bodyPr>
          <a:lstStyle/>
          <a:p>
            <a:endParaRPr lang="en-AU" dirty="0" smtClean="0"/>
          </a:p>
          <a:p>
            <a:r>
              <a:rPr lang="en-AU" dirty="0" smtClean="0"/>
              <a:t>First </a:t>
            </a:r>
            <a:r>
              <a:rPr lang="en-AU" dirty="0"/>
              <a:t>screening </a:t>
            </a:r>
            <a:r>
              <a:rPr lang="en-AU" dirty="0" smtClean="0"/>
              <a:t>instrument for </a:t>
            </a:r>
            <a:r>
              <a:rPr lang="en-AU" dirty="0"/>
              <a:t>measuring animal </a:t>
            </a:r>
            <a:r>
              <a:rPr lang="en-AU" dirty="0" smtClean="0"/>
              <a:t>cruelty</a:t>
            </a:r>
          </a:p>
          <a:p>
            <a:endParaRPr lang="en-AU" dirty="0"/>
          </a:p>
          <a:p>
            <a:r>
              <a:rPr lang="en-AU" u="sng" dirty="0" smtClean="0"/>
              <a:t>9 Dimensions:</a:t>
            </a:r>
          </a:p>
          <a:p>
            <a:pPr marL="914400" lvl="1" indent="-514350">
              <a:buFont typeface="+mj-lt"/>
              <a:buAutoNum type="arabicPeriod"/>
            </a:pPr>
            <a:r>
              <a:rPr lang="en-AU" dirty="0" smtClean="0"/>
              <a:t>Severity</a:t>
            </a:r>
          </a:p>
          <a:p>
            <a:pPr marL="914400" lvl="1" indent="-514350">
              <a:buFont typeface="+mj-lt"/>
              <a:buAutoNum type="arabicPeriod"/>
            </a:pPr>
            <a:r>
              <a:rPr lang="en-AU" dirty="0" smtClean="0"/>
              <a:t>Frequency</a:t>
            </a:r>
          </a:p>
          <a:p>
            <a:pPr marL="914400" lvl="1" indent="-514350">
              <a:buFont typeface="+mj-lt"/>
              <a:buAutoNum type="arabicPeriod"/>
            </a:pPr>
            <a:r>
              <a:rPr lang="en-AU" dirty="0" smtClean="0"/>
              <a:t>Duration</a:t>
            </a:r>
          </a:p>
          <a:p>
            <a:pPr marL="914400" lvl="1" indent="-514350">
              <a:buFont typeface="+mj-lt"/>
              <a:buAutoNum type="arabicPeriod"/>
            </a:pPr>
            <a:r>
              <a:rPr lang="en-AU" dirty="0" err="1" smtClean="0"/>
              <a:t>Recency</a:t>
            </a:r>
            <a:endParaRPr lang="en-AU" dirty="0" smtClean="0"/>
          </a:p>
          <a:p>
            <a:pPr marL="914400" lvl="1" indent="-514350">
              <a:buFont typeface="+mj-lt"/>
              <a:buAutoNum type="arabicPeriod"/>
            </a:pPr>
            <a:r>
              <a:rPr lang="en-AU" dirty="0" smtClean="0"/>
              <a:t>Diversity </a:t>
            </a:r>
            <a:r>
              <a:rPr lang="en-AU" dirty="0"/>
              <a:t>of animals </a:t>
            </a:r>
            <a:r>
              <a:rPr lang="en-AU" dirty="0" smtClean="0"/>
              <a:t>abused</a:t>
            </a:r>
          </a:p>
          <a:p>
            <a:pPr marL="914400" lvl="1" indent="-514350">
              <a:buFont typeface="+mj-lt"/>
              <a:buAutoNum type="arabicPeriod"/>
            </a:pPr>
            <a:r>
              <a:rPr lang="en-AU" dirty="0" smtClean="0"/>
              <a:t>Intention </a:t>
            </a:r>
            <a:r>
              <a:rPr lang="en-AU" dirty="0"/>
              <a:t>to do </a:t>
            </a:r>
            <a:r>
              <a:rPr lang="en-AU" dirty="0" smtClean="0"/>
              <a:t>harm </a:t>
            </a:r>
          </a:p>
          <a:p>
            <a:pPr marL="914400" lvl="1" indent="-514350">
              <a:buFont typeface="+mj-lt"/>
              <a:buAutoNum type="arabicPeriod"/>
            </a:pPr>
            <a:r>
              <a:rPr lang="en-AU" dirty="0" smtClean="0"/>
              <a:t>Covertness </a:t>
            </a:r>
            <a:r>
              <a:rPr lang="en-AU" dirty="0"/>
              <a:t>of the </a:t>
            </a:r>
            <a:r>
              <a:rPr lang="en-AU" dirty="0" smtClean="0"/>
              <a:t>act</a:t>
            </a:r>
          </a:p>
          <a:p>
            <a:pPr marL="914400" lvl="1" indent="-514350">
              <a:buFont typeface="+mj-lt"/>
              <a:buAutoNum type="arabicPeriod"/>
            </a:pPr>
            <a:r>
              <a:rPr lang="en-AU" dirty="0" smtClean="0"/>
              <a:t>Commission </a:t>
            </a:r>
            <a:r>
              <a:rPr lang="en-AU" dirty="0"/>
              <a:t>within a group or in </a:t>
            </a:r>
            <a:r>
              <a:rPr lang="en-AU" dirty="0" smtClean="0"/>
              <a:t>isolation</a:t>
            </a:r>
          </a:p>
          <a:p>
            <a:pPr marL="914400" lvl="1" indent="-514350">
              <a:buFont typeface="+mj-lt"/>
              <a:buAutoNum type="arabicPeriod"/>
            </a:pPr>
            <a:r>
              <a:rPr lang="en-AU" dirty="0" smtClean="0"/>
              <a:t>Empathy</a:t>
            </a:r>
            <a:endParaRPr lang="en-AU" dirty="0"/>
          </a:p>
          <a:p>
            <a:endParaRPr lang="en-AU" dirty="0"/>
          </a:p>
        </p:txBody>
      </p:sp>
      <p:sp>
        <p:nvSpPr>
          <p:cNvPr id="4" name="Slide Number Placeholder 3"/>
          <p:cNvSpPr>
            <a:spLocks noGrp="1"/>
          </p:cNvSpPr>
          <p:nvPr>
            <p:ph type="sldNum" sz="quarter" idx="12"/>
          </p:nvPr>
        </p:nvSpPr>
        <p:spPr/>
        <p:txBody>
          <a:bodyPr/>
          <a:lstStyle/>
          <a:p>
            <a:fld id="{5EC42E44-CDAB-463D-898B-1104ED7E4DD0}" type="slidenum">
              <a:rPr lang="en-AU" smtClean="0"/>
              <a:pPr/>
              <a:t>53</a:t>
            </a:fld>
            <a:endParaRPr lang="en-AU"/>
          </a:p>
        </p:txBody>
      </p:sp>
    </p:spTree>
    <p:extLst>
      <p:ext uri="{BB962C8B-B14F-4D97-AF65-F5344CB8AC3E}">
        <p14:creationId xmlns:p14="http://schemas.microsoft.com/office/powerpoint/2010/main" xmlns="" val="254264378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556792"/>
            <a:ext cx="8229600" cy="1647056"/>
          </a:xfrm>
        </p:spPr>
        <p:txBody>
          <a:bodyPr>
            <a:normAutofit/>
          </a:bodyPr>
          <a:lstStyle/>
          <a:p>
            <a:r>
              <a:rPr lang="en-AU" b="1" dirty="0" smtClean="0">
                <a:solidFill>
                  <a:schemeClr val="accent1">
                    <a:lumMod val="75000"/>
                  </a:schemeClr>
                </a:solidFill>
              </a:rPr>
              <a:t>Intervention to assist </a:t>
            </a:r>
            <a:br>
              <a:rPr lang="en-AU" b="1" dirty="0" smtClean="0">
                <a:solidFill>
                  <a:schemeClr val="accent1">
                    <a:lumMod val="75000"/>
                  </a:schemeClr>
                </a:solidFill>
              </a:rPr>
            </a:br>
            <a:r>
              <a:rPr lang="en-AU" b="1" dirty="0" smtClean="0">
                <a:solidFill>
                  <a:schemeClr val="accent1">
                    <a:lumMod val="75000"/>
                  </a:schemeClr>
                </a:solidFill>
              </a:rPr>
              <a:t>development </a:t>
            </a:r>
            <a:r>
              <a:rPr lang="en-AU" b="1" dirty="0">
                <a:solidFill>
                  <a:schemeClr val="accent1">
                    <a:lumMod val="75000"/>
                  </a:schemeClr>
                </a:solidFill>
              </a:rPr>
              <a:t>of empathy</a:t>
            </a:r>
          </a:p>
        </p:txBody>
      </p:sp>
      <p:sp>
        <p:nvSpPr>
          <p:cNvPr id="4" name="Slide Number Placeholder 3"/>
          <p:cNvSpPr>
            <a:spLocks noGrp="1"/>
          </p:cNvSpPr>
          <p:nvPr>
            <p:ph type="sldNum" sz="quarter" idx="12"/>
          </p:nvPr>
        </p:nvSpPr>
        <p:spPr/>
        <p:txBody>
          <a:bodyPr/>
          <a:lstStyle/>
          <a:p>
            <a:fld id="{5EC42E44-CDAB-463D-898B-1104ED7E4DD0}" type="slidenum">
              <a:rPr lang="en-AU" smtClean="0"/>
              <a:pPr/>
              <a:t>54</a:t>
            </a:fld>
            <a:endParaRPr lang="en-AU"/>
          </a:p>
        </p:txBody>
      </p:sp>
    </p:spTree>
    <p:extLst>
      <p:ext uri="{BB962C8B-B14F-4D97-AF65-F5344CB8AC3E}">
        <p14:creationId xmlns:p14="http://schemas.microsoft.com/office/powerpoint/2010/main" xmlns="" val="356304114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solidFill>
                  <a:schemeClr val="accent2"/>
                </a:solidFill>
              </a:rPr>
              <a:t>Humane Education to Prevent Violence</a:t>
            </a:r>
            <a:endParaRPr lang="en-AU" dirty="0">
              <a:solidFill>
                <a:schemeClr val="accent2"/>
              </a:solidFill>
            </a:endParaRPr>
          </a:p>
        </p:txBody>
      </p:sp>
      <p:sp>
        <p:nvSpPr>
          <p:cNvPr id="3" name="Content Placeholder 2"/>
          <p:cNvSpPr>
            <a:spLocks noGrp="1"/>
          </p:cNvSpPr>
          <p:nvPr>
            <p:ph idx="1"/>
          </p:nvPr>
        </p:nvSpPr>
        <p:spPr>
          <a:xfrm>
            <a:off x="457200" y="2060848"/>
            <a:ext cx="8229600" cy="4680520"/>
          </a:xfrm>
        </p:spPr>
        <p:txBody>
          <a:bodyPr>
            <a:normAutofit/>
          </a:bodyPr>
          <a:lstStyle/>
          <a:p>
            <a:r>
              <a:rPr lang="en-AU" dirty="0" err="1" smtClean="0"/>
              <a:t>Faver</a:t>
            </a:r>
            <a:r>
              <a:rPr lang="en-AU" dirty="0" smtClean="0"/>
              <a:t> (2009) – Review</a:t>
            </a:r>
          </a:p>
          <a:p>
            <a:pPr lvl="1"/>
            <a:r>
              <a:rPr lang="en-AU" dirty="0" smtClean="0"/>
              <a:t>Animal assisted interventions used to help at risk youth </a:t>
            </a:r>
            <a:r>
              <a:rPr lang="en-AU" sz="2000" dirty="0" smtClean="0"/>
              <a:t>(</a:t>
            </a:r>
            <a:r>
              <a:rPr lang="en-AU" sz="2000" dirty="0" err="1" smtClean="0"/>
              <a:t>Loar</a:t>
            </a:r>
            <a:r>
              <a:rPr lang="en-AU" sz="2000" dirty="0" smtClean="0"/>
              <a:t> &amp; Coleman, 2004)</a:t>
            </a:r>
          </a:p>
          <a:p>
            <a:pPr lvl="1"/>
            <a:r>
              <a:rPr lang="en-AU" dirty="0" smtClean="0"/>
              <a:t>Strong bond with a companion animal is positively associated with empathy in young children </a:t>
            </a:r>
            <a:r>
              <a:rPr lang="en-AU" sz="2000" dirty="0" smtClean="0"/>
              <a:t>(</a:t>
            </a:r>
            <a:r>
              <a:rPr lang="en-AU" sz="2000" dirty="0" err="1" smtClean="0"/>
              <a:t>Poresky</a:t>
            </a:r>
            <a:r>
              <a:rPr lang="en-AU" sz="2000" dirty="0" smtClean="0"/>
              <a:t>, 1990; 1996)</a:t>
            </a:r>
          </a:p>
          <a:p>
            <a:pPr lvl="1"/>
            <a:r>
              <a:rPr lang="en-AU" b="1" dirty="0">
                <a:solidFill>
                  <a:schemeClr val="accent2"/>
                </a:solidFill>
              </a:rPr>
              <a:t>Enhance children's empathy to animals </a:t>
            </a:r>
            <a:r>
              <a:rPr lang="en-AU" sz="2000" dirty="0"/>
              <a:t>(</a:t>
            </a:r>
            <a:r>
              <a:rPr lang="en-AU" sz="2000" dirty="0" err="1"/>
              <a:t>Ascione</a:t>
            </a:r>
            <a:r>
              <a:rPr lang="en-AU" sz="2000" dirty="0"/>
              <a:t> &amp; Weber, 1996; Sprinkle, 2008)</a:t>
            </a:r>
          </a:p>
          <a:p>
            <a:pPr lvl="1"/>
            <a:endParaRPr lang="en-AU" sz="2000" dirty="0" smtClean="0"/>
          </a:p>
        </p:txBody>
      </p:sp>
      <p:sp>
        <p:nvSpPr>
          <p:cNvPr id="4" name="Slide Number Placeholder 3"/>
          <p:cNvSpPr>
            <a:spLocks noGrp="1"/>
          </p:cNvSpPr>
          <p:nvPr>
            <p:ph type="sldNum" sz="quarter" idx="12"/>
          </p:nvPr>
        </p:nvSpPr>
        <p:spPr/>
        <p:txBody>
          <a:bodyPr/>
          <a:lstStyle/>
          <a:p>
            <a:fld id="{5EC42E44-CDAB-463D-898B-1104ED7E4DD0}" type="slidenum">
              <a:rPr lang="en-AU" smtClean="0"/>
              <a:pPr/>
              <a:t>55</a:t>
            </a:fld>
            <a:endParaRPr lang="en-AU"/>
          </a:p>
        </p:txBody>
      </p:sp>
    </p:spTree>
    <p:extLst>
      <p:ext uri="{BB962C8B-B14F-4D97-AF65-F5344CB8AC3E}">
        <p14:creationId xmlns:p14="http://schemas.microsoft.com/office/powerpoint/2010/main" xmlns="" val="41102915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Humane Education</a:t>
            </a:r>
            <a:endParaRPr lang="en-AU" dirty="0"/>
          </a:p>
        </p:txBody>
      </p:sp>
      <p:sp>
        <p:nvSpPr>
          <p:cNvPr id="3" name="Content Placeholder 2"/>
          <p:cNvSpPr>
            <a:spLocks noGrp="1"/>
          </p:cNvSpPr>
          <p:nvPr>
            <p:ph idx="1"/>
          </p:nvPr>
        </p:nvSpPr>
        <p:spPr>
          <a:xfrm>
            <a:off x="457200" y="1600200"/>
            <a:ext cx="8229600" cy="5069160"/>
          </a:xfrm>
        </p:spPr>
        <p:txBody>
          <a:bodyPr>
            <a:normAutofit/>
          </a:bodyPr>
          <a:lstStyle/>
          <a:p>
            <a:r>
              <a:rPr lang="en-AU" dirty="0" smtClean="0"/>
              <a:t>Humane Education should be universal</a:t>
            </a:r>
          </a:p>
          <a:p>
            <a:pPr lvl="1"/>
            <a:r>
              <a:rPr lang="en-AU" dirty="0" smtClean="0"/>
              <a:t>Not clear how many children exposed to violence</a:t>
            </a:r>
          </a:p>
          <a:p>
            <a:pPr lvl="1"/>
            <a:r>
              <a:rPr lang="en-AU" b="1" dirty="0" smtClean="0">
                <a:solidFill>
                  <a:schemeClr val="accent2"/>
                </a:solidFill>
              </a:rPr>
              <a:t>All children should learn </a:t>
            </a:r>
          </a:p>
          <a:p>
            <a:pPr lvl="2"/>
            <a:r>
              <a:rPr lang="en-AU" b="1" dirty="0" smtClean="0">
                <a:solidFill>
                  <a:schemeClr val="accent2"/>
                </a:solidFill>
              </a:rPr>
              <a:t>Hurting animals is wrong</a:t>
            </a:r>
          </a:p>
          <a:p>
            <a:pPr lvl="2"/>
            <a:r>
              <a:rPr lang="en-AU" b="1" dirty="0" smtClean="0">
                <a:solidFill>
                  <a:schemeClr val="accent2"/>
                </a:solidFill>
              </a:rPr>
              <a:t>Vulnerability of other living beings</a:t>
            </a:r>
          </a:p>
          <a:p>
            <a:pPr lvl="2"/>
            <a:r>
              <a:rPr lang="en-AU" b="1" dirty="0" smtClean="0">
                <a:solidFill>
                  <a:schemeClr val="accent2"/>
                </a:solidFill>
              </a:rPr>
              <a:t>Kindness, compassion and responsibility</a:t>
            </a:r>
          </a:p>
          <a:p>
            <a:pPr lvl="1"/>
            <a:r>
              <a:rPr lang="en-AU" dirty="0" smtClean="0"/>
              <a:t>Embedded in curriculum (</a:t>
            </a:r>
            <a:r>
              <a:rPr lang="en-AU" dirty="0" err="1" smtClean="0"/>
              <a:t>e.g</a:t>
            </a:r>
            <a:r>
              <a:rPr lang="en-AU" dirty="0" smtClean="0"/>
              <a:t> Maths) or specific or active participation in animal welfare</a:t>
            </a:r>
          </a:p>
          <a:p>
            <a:r>
              <a:rPr lang="en-AU" dirty="0" smtClean="0"/>
              <a:t>Usually primary school aged children</a:t>
            </a:r>
          </a:p>
        </p:txBody>
      </p:sp>
      <p:pic>
        <p:nvPicPr>
          <p:cNvPr id="3074" name="Picture 2" descr="C:\Users\Peter\Pictures\imagesCABYHTI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68344" y="404664"/>
            <a:ext cx="1080120" cy="1833692"/>
          </a:xfrm>
          <a:prstGeom prst="rect">
            <a:avLst/>
          </a:prstGeom>
          <a:noFill/>
          <a:extLst>
            <a:ext uri="{909E8E84-426E-40DD-AFC4-6F175D3DCCD1}">
              <a14:hiddenFill xmlns:a14="http://schemas.microsoft.com/office/drawing/2010/main" xmlns="">
                <a:solidFill>
                  <a:srgbClr val="FFFFFF"/>
                </a:solidFill>
              </a14:hiddenFill>
            </a:ext>
          </a:extLst>
        </p:spPr>
      </p:pic>
      <p:sp>
        <p:nvSpPr>
          <p:cNvPr id="4" name="Slide Number Placeholder 3"/>
          <p:cNvSpPr>
            <a:spLocks noGrp="1"/>
          </p:cNvSpPr>
          <p:nvPr>
            <p:ph type="sldNum" sz="quarter" idx="12"/>
          </p:nvPr>
        </p:nvSpPr>
        <p:spPr/>
        <p:txBody>
          <a:bodyPr/>
          <a:lstStyle/>
          <a:p>
            <a:fld id="{5EC42E44-CDAB-463D-898B-1104ED7E4DD0}" type="slidenum">
              <a:rPr lang="en-AU" smtClean="0"/>
              <a:pPr/>
              <a:t>56</a:t>
            </a:fld>
            <a:endParaRPr lang="en-AU"/>
          </a:p>
        </p:txBody>
      </p:sp>
    </p:spTree>
    <p:extLst>
      <p:ext uri="{BB962C8B-B14F-4D97-AF65-F5344CB8AC3E}">
        <p14:creationId xmlns:p14="http://schemas.microsoft.com/office/powerpoint/2010/main" xmlns="" val="14373900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AU" dirty="0"/>
              <a:t>Humane </a:t>
            </a:r>
            <a:r>
              <a:rPr lang="en-AU" dirty="0" smtClean="0"/>
              <a:t>Education</a:t>
            </a:r>
            <a:endParaRPr lang="en-AU" dirty="0"/>
          </a:p>
        </p:txBody>
      </p:sp>
      <p:sp>
        <p:nvSpPr>
          <p:cNvPr id="3" name="Content Placeholder 2"/>
          <p:cNvSpPr>
            <a:spLocks noGrp="1"/>
          </p:cNvSpPr>
          <p:nvPr>
            <p:ph idx="1"/>
          </p:nvPr>
        </p:nvSpPr>
        <p:spPr>
          <a:xfrm>
            <a:off x="457200" y="1052736"/>
            <a:ext cx="8229600" cy="5073427"/>
          </a:xfrm>
        </p:spPr>
        <p:txBody>
          <a:bodyPr>
            <a:normAutofit fontScale="92500"/>
          </a:bodyPr>
          <a:lstStyle/>
          <a:p>
            <a:r>
              <a:rPr lang="en-AU" dirty="0" smtClean="0"/>
              <a:t>Foster </a:t>
            </a:r>
            <a:r>
              <a:rPr lang="en-AU" dirty="0"/>
              <a:t>respect, kindness and responsibility in children's relationships with animals and people</a:t>
            </a:r>
          </a:p>
          <a:p>
            <a:r>
              <a:rPr lang="en-AU" dirty="0"/>
              <a:t>Foster empathy and pro-social behaviour</a:t>
            </a:r>
          </a:p>
          <a:p>
            <a:pPr lvl="1"/>
            <a:r>
              <a:rPr lang="en-AU" b="1" dirty="0">
                <a:solidFill>
                  <a:schemeClr val="accent2"/>
                </a:solidFill>
              </a:rPr>
              <a:t>Understand </a:t>
            </a:r>
            <a:r>
              <a:rPr lang="en-AU" b="1" dirty="0" smtClean="0">
                <a:solidFill>
                  <a:schemeClr val="accent2"/>
                </a:solidFill>
              </a:rPr>
              <a:t>another's </a:t>
            </a:r>
            <a:r>
              <a:rPr lang="en-AU" b="1" dirty="0">
                <a:solidFill>
                  <a:schemeClr val="accent2"/>
                </a:solidFill>
              </a:rPr>
              <a:t>perspective (cognitive empathy) and </a:t>
            </a:r>
            <a:endParaRPr lang="en-AU" b="1" dirty="0" smtClean="0">
              <a:solidFill>
                <a:schemeClr val="accent2"/>
              </a:solidFill>
            </a:endParaRPr>
          </a:p>
          <a:p>
            <a:pPr lvl="1"/>
            <a:r>
              <a:rPr lang="en-AU" b="1" dirty="0" smtClean="0">
                <a:solidFill>
                  <a:schemeClr val="accent2"/>
                </a:solidFill>
              </a:rPr>
              <a:t>Share </a:t>
            </a:r>
            <a:r>
              <a:rPr lang="en-AU" b="1" dirty="0">
                <a:solidFill>
                  <a:schemeClr val="accent2"/>
                </a:solidFill>
              </a:rPr>
              <a:t>another’s feelings (affective empathy) and help others (empathic behaviour) </a:t>
            </a:r>
            <a:r>
              <a:rPr lang="en-AU" sz="2200" b="1" dirty="0">
                <a:solidFill>
                  <a:schemeClr val="accent2"/>
                </a:solidFill>
              </a:rPr>
              <a:t>(Eisenberg, </a:t>
            </a:r>
            <a:r>
              <a:rPr lang="en-AU" sz="2200" b="1" dirty="0" err="1">
                <a:solidFill>
                  <a:schemeClr val="accent2"/>
                </a:solidFill>
              </a:rPr>
              <a:t>Fabes</a:t>
            </a:r>
            <a:r>
              <a:rPr lang="en-AU" sz="2200" b="1" dirty="0">
                <a:solidFill>
                  <a:schemeClr val="accent2"/>
                </a:solidFill>
              </a:rPr>
              <a:t> &amp; </a:t>
            </a:r>
            <a:r>
              <a:rPr lang="en-AU" sz="2200" b="1" dirty="0" err="1">
                <a:solidFill>
                  <a:schemeClr val="accent2"/>
                </a:solidFill>
              </a:rPr>
              <a:t>Maszk</a:t>
            </a:r>
            <a:r>
              <a:rPr lang="en-AU" sz="2200" b="1" dirty="0">
                <a:solidFill>
                  <a:schemeClr val="accent2"/>
                </a:solidFill>
              </a:rPr>
              <a:t>, </a:t>
            </a:r>
            <a:r>
              <a:rPr lang="en-AU" sz="2200" b="1" dirty="0" smtClean="0">
                <a:solidFill>
                  <a:schemeClr val="accent2"/>
                </a:solidFill>
              </a:rPr>
              <a:t>1996)</a:t>
            </a:r>
            <a:endParaRPr lang="en-AU" sz="2200" b="1" dirty="0">
              <a:solidFill>
                <a:schemeClr val="accent2"/>
              </a:solidFill>
            </a:endParaRPr>
          </a:p>
          <a:p>
            <a:r>
              <a:rPr lang="en-AU" dirty="0" smtClean="0"/>
              <a:t>May prevent or interrupt behaviour patterns that result in violence against animals and people</a:t>
            </a:r>
            <a:endParaRPr lang="en-AU" dirty="0"/>
          </a:p>
        </p:txBody>
      </p:sp>
      <p:sp>
        <p:nvSpPr>
          <p:cNvPr id="4" name="Slide Number Placeholder 3"/>
          <p:cNvSpPr>
            <a:spLocks noGrp="1"/>
          </p:cNvSpPr>
          <p:nvPr>
            <p:ph type="sldNum" sz="quarter" idx="12"/>
          </p:nvPr>
        </p:nvSpPr>
        <p:spPr/>
        <p:txBody>
          <a:bodyPr/>
          <a:lstStyle/>
          <a:p>
            <a:fld id="{5EC42E44-CDAB-463D-898B-1104ED7E4DD0}" type="slidenum">
              <a:rPr lang="en-AU" smtClean="0"/>
              <a:pPr/>
              <a:t>57</a:t>
            </a:fld>
            <a:endParaRPr lang="en-AU"/>
          </a:p>
        </p:txBody>
      </p:sp>
    </p:spTree>
    <p:extLst>
      <p:ext uri="{BB962C8B-B14F-4D97-AF65-F5344CB8AC3E}">
        <p14:creationId xmlns:p14="http://schemas.microsoft.com/office/powerpoint/2010/main" xmlns="" val="357446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Humane Education - Australia</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Compassion </a:t>
            </a:r>
          </a:p>
          <a:p>
            <a:r>
              <a:rPr lang="en-AU" dirty="0" smtClean="0"/>
              <a:t>RSPCA- NSW &amp; Qld </a:t>
            </a:r>
          </a:p>
          <a:p>
            <a:r>
              <a:rPr lang="en-AU" dirty="0" smtClean="0"/>
              <a:t>Animal Aid – Victoria </a:t>
            </a:r>
          </a:p>
          <a:p>
            <a:endParaRPr lang="en-AU" dirty="0"/>
          </a:p>
          <a:p>
            <a:r>
              <a:rPr lang="en-AU" dirty="0" err="1" smtClean="0"/>
              <a:t>Verrinder</a:t>
            </a:r>
            <a:r>
              <a:rPr lang="en-AU" dirty="0" smtClean="0"/>
              <a:t> (2007)</a:t>
            </a:r>
          </a:p>
          <a:p>
            <a:pPr lvl="1"/>
            <a:r>
              <a:rPr lang="en-AU" dirty="0" smtClean="0"/>
              <a:t>Survey Qld Urban school students and teachers (Gr 7 and 10)</a:t>
            </a:r>
          </a:p>
          <a:p>
            <a:pPr lvl="1"/>
            <a:r>
              <a:rPr lang="en-AU" dirty="0" smtClean="0"/>
              <a:t>Consistent compassionate ethos</a:t>
            </a:r>
          </a:p>
          <a:p>
            <a:pPr lvl="1"/>
            <a:r>
              <a:rPr lang="en-AU" dirty="0" smtClean="0"/>
              <a:t>Contradictions (what animal can be eaten </a:t>
            </a:r>
            <a:r>
              <a:rPr lang="en-AU" dirty="0" err="1" smtClean="0"/>
              <a:t>etc</a:t>
            </a:r>
            <a:r>
              <a:rPr lang="en-AU" dirty="0" smtClean="0"/>
              <a:t>)</a:t>
            </a:r>
          </a:p>
          <a:p>
            <a:pPr lvl="1"/>
            <a:r>
              <a:rPr lang="en-AU" dirty="0" smtClean="0"/>
              <a:t>Teachers and students agreed animal ethics should be taught in school</a:t>
            </a:r>
            <a:endParaRPr lang="en-AU" dirty="0"/>
          </a:p>
        </p:txBody>
      </p:sp>
      <p:sp>
        <p:nvSpPr>
          <p:cNvPr id="4" name="Slide Number Placeholder 3"/>
          <p:cNvSpPr>
            <a:spLocks noGrp="1"/>
          </p:cNvSpPr>
          <p:nvPr>
            <p:ph type="sldNum" sz="quarter" idx="12"/>
          </p:nvPr>
        </p:nvSpPr>
        <p:spPr/>
        <p:txBody>
          <a:bodyPr/>
          <a:lstStyle/>
          <a:p>
            <a:fld id="{5EC42E44-CDAB-463D-898B-1104ED7E4DD0}" type="slidenum">
              <a:rPr lang="en-AU" smtClean="0"/>
              <a:pPr/>
              <a:t>58</a:t>
            </a:fld>
            <a:endParaRPr lang="en-AU"/>
          </a:p>
        </p:txBody>
      </p:sp>
    </p:spTree>
    <p:extLst>
      <p:ext uri="{BB962C8B-B14F-4D97-AF65-F5344CB8AC3E}">
        <p14:creationId xmlns:p14="http://schemas.microsoft.com/office/powerpoint/2010/main" xmlns="" val="47487416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rot="-660000">
            <a:off x="369813" y="692649"/>
            <a:ext cx="8229600" cy="5441929"/>
          </a:xfrm>
          <a:solidFill>
            <a:schemeClr val="accent4">
              <a:lumMod val="20000"/>
              <a:lumOff val="80000"/>
            </a:schemeClr>
          </a:solidFill>
          <a:ln>
            <a:solidFill>
              <a:schemeClr val="tx1"/>
            </a:solidFill>
          </a:ln>
        </p:spPr>
        <p:txBody>
          <a:bodyPr/>
          <a:lstStyle/>
          <a:p>
            <a:r>
              <a:rPr lang="en-AU" dirty="0" smtClean="0">
                <a:solidFill>
                  <a:schemeClr val="tx2">
                    <a:lumMod val="75000"/>
                  </a:schemeClr>
                </a:solidFill>
              </a:rPr>
              <a:t>“my dog used to be abused by my Mom’s old boyfriend. It has a family that takes care of it now. My dog used to look shabby but now her fur looks soft. My dog has a good home now” </a:t>
            </a:r>
            <a:r>
              <a:rPr lang="en-AU" sz="1800" dirty="0" smtClean="0">
                <a:solidFill>
                  <a:schemeClr val="tx2">
                    <a:lumMod val="75000"/>
                  </a:schemeClr>
                </a:solidFill>
              </a:rPr>
              <a:t>(Raphael et al., 1999 </a:t>
            </a:r>
            <a:r>
              <a:rPr lang="en-AU" sz="1800" dirty="0" err="1" smtClean="0">
                <a:solidFill>
                  <a:schemeClr val="tx2">
                    <a:lumMod val="75000"/>
                  </a:schemeClr>
                </a:solidFill>
              </a:rPr>
              <a:t>pg</a:t>
            </a:r>
            <a:r>
              <a:rPr lang="en-AU" sz="1800" dirty="0" smtClean="0">
                <a:solidFill>
                  <a:schemeClr val="tx2">
                    <a:lumMod val="75000"/>
                  </a:schemeClr>
                </a:solidFill>
              </a:rPr>
              <a:t> 79)</a:t>
            </a:r>
          </a:p>
          <a:p>
            <a:r>
              <a:rPr lang="en-AU" dirty="0" smtClean="0">
                <a:solidFill>
                  <a:schemeClr val="accent6">
                    <a:lumMod val="50000"/>
                  </a:schemeClr>
                </a:solidFill>
              </a:rPr>
              <a:t>“these are all the animals I had. Some of them are dead. Some  of them are gone” </a:t>
            </a:r>
            <a:r>
              <a:rPr lang="en-AU" sz="1800" dirty="0" smtClean="0">
                <a:solidFill>
                  <a:schemeClr val="accent6">
                    <a:lumMod val="50000"/>
                  </a:schemeClr>
                </a:solidFill>
              </a:rPr>
              <a:t>(Raphael et al., 1999, p 95)</a:t>
            </a:r>
          </a:p>
          <a:p>
            <a:r>
              <a:rPr lang="en-AU" dirty="0" smtClean="0"/>
              <a:t>A story about how to stop my cousin from shotting and throwing rocks at birds and horses </a:t>
            </a:r>
            <a:r>
              <a:rPr lang="en-AU" sz="1800" dirty="0" smtClean="0"/>
              <a:t>(Raphael et al., 1999)</a:t>
            </a:r>
            <a:endParaRPr lang="en-AU" sz="1800" dirty="0"/>
          </a:p>
        </p:txBody>
      </p:sp>
      <p:sp>
        <p:nvSpPr>
          <p:cNvPr id="2" name="Slide Number Placeholder 1"/>
          <p:cNvSpPr>
            <a:spLocks noGrp="1"/>
          </p:cNvSpPr>
          <p:nvPr>
            <p:ph type="sldNum" sz="quarter" idx="12"/>
          </p:nvPr>
        </p:nvSpPr>
        <p:spPr/>
        <p:txBody>
          <a:bodyPr/>
          <a:lstStyle/>
          <a:p>
            <a:fld id="{5EC42E44-CDAB-463D-898B-1104ED7E4DD0}" type="slidenum">
              <a:rPr lang="en-AU" smtClean="0"/>
              <a:pPr/>
              <a:t>59</a:t>
            </a:fld>
            <a:endParaRPr lang="en-AU"/>
          </a:p>
        </p:txBody>
      </p:sp>
    </p:spTree>
    <p:extLst>
      <p:ext uri="{BB962C8B-B14F-4D97-AF65-F5344CB8AC3E}">
        <p14:creationId xmlns:p14="http://schemas.microsoft.com/office/powerpoint/2010/main" xmlns="" val="1526842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C00000"/>
                </a:solidFill>
              </a:rPr>
              <a:t>Themes Emerging cont</a:t>
            </a:r>
            <a:r>
              <a:rPr lang="en-AU" dirty="0" smtClean="0"/>
              <a:t>.</a:t>
            </a:r>
            <a:endParaRPr lang="en-AU" dirty="0"/>
          </a:p>
        </p:txBody>
      </p:sp>
      <p:sp>
        <p:nvSpPr>
          <p:cNvPr id="3" name="Content Placeholder 2"/>
          <p:cNvSpPr>
            <a:spLocks noGrp="1"/>
          </p:cNvSpPr>
          <p:nvPr>
            <p:ph idx="1"/>
          </p:nvPr>
        </p:nvSpPr>
        <p:spPr/>
        <p:txBody>
          <a:bodyPr/>
          <a:lstStyle/>
          <a:p>
            <a:pPr>
              <a:defRPr/>
            </a:pPr>
            <a:r>
              <a:rPr lang="en-US" dirty="0" smtClean="0"/>
              <a:t>Children who grow up in violence may </a:t>
            </a:r>
            <a:r>
              <a:rPr lang="en-US" b="1" i="1" dirty="0" smtClean="0"/>
              <a:t>fail to establish capacity for empathy</a:t>
            </a:r>
          </a:p>
          <a:p>
            <a:pPr>
              <a:defRPr/>
            </a:pPr>
            <a:r>
              <a:rPr lang="en-US" dirty="0" smtClean="0"/>
              <a:t>Acts of animal cruelty are linked to </a:t>
            </a:r>
            <a:r>
              <a:rPr lang="en-US" b="1" i="1" dirty="0" smtClean="0"/>
              <a:t>lack of empathy</a:t>
            </a:r>
          </a:p>
          <a:p>
            <a:r>
              <a:rPr lang="en-AU" dirty="0" smtClean="0"/>
              <a:t>It is not yet clear what intervention is effective at aiding </a:t>
            </a:r>
            <a:r>
              <a:rPr lang="en-AU" b="1" i="1" dirty="0" smtClean="0"/>
              <a:t>development of empathy</a:t>
            </a:r>
            <a:endParaRPr lang="en-AU" b="1" i="1" dirty="0"/>
          </a:p>
        </p:txBody>
      </p:sp>
      <p:sp>
        <p:nvSpPr>
          <p:cNvPr id="4" name="Slide Number Placeholder 3"/>
          <p:cNvSpPr>
            <a:spLocks noGrp="1"/>
          </p:cNvSpPr>
          <p:nvPr>
            <p:ph type="sldNum" sz="quarter" idx="12"/>
          </p:nvPr>
        </p:nvSpPr>
        <p:spPr/>
        <p:txBody>
          <a:bodyPr/>
          <a:lstStyle/>
          <a:p>
            <a:fld id="{5EC42E44-CDAB-463D-898B-1104ED7E4DD0}" type="slidenum">
              <a:rPr lang="en-AU" smtClean="0"/>
              <a:pPr/>
              <a:t>6</a:t>
            </a:fld>
            <a:endParaRPr lang="en-A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Limitations to </a:t>
            </a:r>
            <a:r>
              <a:rPr lang="en-AU" dirty="0" err="1" smtClean="0"/>
              <a:t>HEducation</a:t>
            </a: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t>Varied definitions, programs, goals and target groups</a:t>
            </a:r>
          </a:p>
          <a:p>
            <a:r>
              <a:rPr lang="en-AU" dirty="0" smtClean="0"/>
              <a:t>Very few studies methodologically rigorous </a:t>
            </a:r>
          </a:p>
          <a:p>
            <a:r>
              <a:rPr lang="en-AU" dirty="0" smtClean="0"/>
              <a:t>Lack of control groups </a:t>
            </a:r>
          </a:p>
          <a:p>
            <a:r>
              <a:rPr lang="en-AU" dirty="0" smtClean="0"/>
              <a:t>Research dispersed over several disciplines</a:t>
            </a:r>
          </a:p>
          <a:p>
            <a:endParaRPr lang="en-AU" dirty="0"/>
          </a:p>
          <a:p>
            <a:r>
              <a:rPr lang="en-AU" dirty="0" smtClean="0"/>
              <a:t>Signal (2004)</a:t>
            </a:r>
          </a:p>
          <a:p>
            <a:pPr lvl="1"/>
            <a:r>
              <a:rPr lang="en-AU" dirty="0" smtClean="0"/>
              <a:t>Need standardisation </a:t>
            </a:r>
            <a:r>
              <a:rPr lang="en-AU" dirty="0" err="1" smtClean="0"/>
              <a:t>inc.</a:t>
            </a:r>
            <a:r>
              <a:rPr lang="en-AU" dirty="0" smtClean="0"/>
              <a:t> standard measures, standard programs, and outcome data.</a:t>
            </a:r>
          </a:p>
        </p:txBody>
      </p:sp>
      <p:sp>
        <p:nvSpPr>
          <p:cNvPr id="4" name="Slide Number Placeholder 3"/>
          <p:cNvSpPr>
            <a:spLocks noGrp="1"/>
          </p:cNvSpPr>
          <p:nvPr>
            <p:ph type="sldNum" sz="quarter" idx="12"/>
          </p:nvPr>
        </p:nvSpPr>
        <p:spPr/>
        <p:txBody>
          <a:bodyPr/>
          <a:lstStyle/>
          <a:p>
            <a:fld id="{5EC42E44-CDAB-463D-898B-1104ED7E4DD0}" type="slidenum">
              <a:rPr lang="en-AU" smtClean="0"/>
              <a:pPr/>
              <a:t>60</a:t>
            </a:fld>
            <a:endParaRPr lang="en-AU"/>
          </a:p>
        </p:txBody>
      </p:sp>
    </p:spTree>
    <p:extLst>
      <p:ext uri="{BB962C8B-B14F-4D97-AF65-F5344CB8AC3E}">
        <p14:creationId xmlns:p14="http://schemas.microsoft.com/office/powerpoint/2010/main" xmlns="" val="231623835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Safe Havens for Pets </a:t>
            </a:r>
            <a:r>
              <a:rPr lang="en-AU" sz="2200" dirty="0" smtClean="0"/>
              <a:t>(</a:t>
            </a:r>
            <a:r>
              <a:rPr lang="en-AU" sz="2200" dirty="0" err="1" smtClean="0"/>
              <a:t>Ascione</a:t>
            </a:r>
            <a:r>
              <a:rPr lang="en-AU" sz="2200" dirty="0" smtClean="0"/>
              <a:t>, 2000)</a:t>
            </a:r>
            <a:endParaRPr lang="en-AU" sz="2200" dirty="0"/>
          </a:p>
        </p:txBody>
      </p:sp>
      <p:sp>
        <p:nvSpPr>
          <p:cNvPr id="3" name="Content Placeholder 2"/>
          <p:cNvSpPr>
            <a:spLocks noGrp="1"/>
          </p:cNvSpPr>
          <p:nvPr>
            <p:ph idx="1"/>
          </p:nvPr>
        </p:nvSpPr>
        <p:spPr/>
        <p:txBody>
          <a:bodyPr>
            <a:normAutofit fontScale="92500" lnSpcReduction="20000"/>
          </a:bodyPr>
          <a:lstStyle/>
          <a:p>
            <a:r>
              <a:rPr lang="en-AU" b="1" dirty="0" smtClean="0">
                <a:solidFill>
                  <a:schemeClr val="accent2"/>
                </a:solidFill>
              </a:rPr>
              <a:t>Combined DV and animal welfare agencies </a:t>
            </a:r>
          </a:p>
          <a:p>
            <a:pPr lvl="1"/>
            <a:r>
              <a:rPr lang="en-AU" dirty="0" smtClean="0"/>
              <a:t>Development of pet sheltering programmes</a:t>
            </a:r>
          </a:p>
          <a:p>
            <a:pPr lvl="1"/>
            <a:r>
              <a:rPr lang="en-AU" dirty="0" smtClean="0"/>
              <a:t>Evaluating operation of existing programmes</a:t>
            </a:r>
          </a:p>
          <a:p>
            <a:r>
              <a:rPr lang="en-AU" dirty="0" smtClean="0"/>
              <a:t>Helps a woman feel empowered to protect her whole family</a:t>
            </a:r>
          </a:p>
          <a:p>
            <a:r>
              <a:rPr lang="en-AU" dirty="0" smtClean="0"/>
              <a:t>Helps children feel safer if their pets are safe</a:t>
            </a:r>
          </a:p>
          <a:p>
            <a:r>
              <a:rPr lang="en-AU" b="1" dirty="0" smtClean="0">
                <a:solidFill>
                  <a:schemeClr val="tx2">
                    <a:lumMod val="75000"/>
                  </a:schemeClr>
                </a:solidFill>
              </a:rPr>
              <a:t>Kids for Paws (UK)</a:t>
            </a:r>
          </a:p>
          <a:p>
            <a:r>
              <a:rPr lang="en-AU" b="1" dirty="0" smtClean="0">
                <a:solidFill>
                  <a:schemeClr val="tx2">
                    <a:lumMod val="75000"/>
                  </a:schemeClr>
                </a:solidFill>
              </a:rPr>
              <a:t>Safe Beds for Pets (RSPCA NSW)</a:t>
            </a:r>
          </a:p>
          <a:p>
            <a:r>
              <a:rPr lang="en-AU" b="1" dirty="0" smtClean="0">
                <a:solidFill>
                  <a:schemeClr val="tx2">
                    <a:lumMod val="75000"/>
                  </a:schemeClr>
                </a:solidFill>
              </a:rPr>
              <a:t>Pets in Crisis (RSPCA Qld &amp; </a:t>
            </a:r>
            <a:r>
              <a:rPr lang="en-AU" b="1" dirty="0" err="1" smtClean="0">
                <a:solidFill>
                  <a:schemeClr val="tx2">
                    <a:lumMod val="75000"/>
                  </a:schemeClr>
                </a:solidFill>
              </a:rPr>
              <a:t>DVConnect</a:t>
            </a:r>
            <a:r>
              <a:rPr lang="en-AU" b="1" dirty="0" smtClean="0">
                <a:solidFill>
                  <a:schemeClr val="tx2">
                    <a:lumMod val="75000"/>
                  </a:schemeClr>
                </a:solidFill>
              </a:rPr>
              <a:t>)</a:t>
            </a:r>
          </a:p>
          <a:p>
            <a:r>
              <a:rPr lang="en-AU" b="1" dirty="0" smtClean="0">
                <a:solidFill>
                  <a:schemeClr val="tx2">
                    <a:lumMod val="75000"/>
                  </a:schemeClr>
                </a:solidFill>
              </a:rPr>
              <a:t>Pets in Peril (Victoria – Judy Johnson)</a:t>
            </a:r>
            <a:endParaRPr lang="en-AU" b="1" dirty="0">
              <a:solidFill>
                <a:schemeClr val="tx2">
                  <a:lumMod val="75000"/>
                </a:schemeClr>
              </a:solidFill>
            </a:endParaRPr>
          </a:p>
        </p:txBody>
      </p:sp>
      <p:sp>
        <p:nvSpPr>
          <p:cNvPr id="4" name="Slide Number Placeholder 3"/>
          <p:cNvSpPr>
            <a:spLocks noGrp="1"/>
          </p:cNvSpPr>
          <p:nvPr>
            <p:ph type="sldNum" sz="quarter" idx="12"/>
          </p:nvPr>
        </p:nvSpPr>
        <p:spPr/>
        <p:txBody>
          <a:bodyPr/>
          <a:lstStyle/>
          <a:p>
            <a:fld id="{5EC42E44-CDAB-463D-898B-1104ED7E4DD0}" type="slidenum">
              <a:rPr lang="en-AU" smtClean="0"/>
              <a:pPr/>
              <a:t>61</a:t>
            </a:fld>
            <a:endParaRPr lang="en-AU"/>
          </a:p>
        </p:txBody>
      </p:sp>
    </p:spTree>
    <p:extLst>
      <p:ext uri="{BB962C8B-B14F-4D97-AF65-F5344CB8AC3E}">
        <p14:creationId xmlns:p14="http://schemas.microsoft.com/office/powerpoint/2010/main" xmlns="" val="2376376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rot="-600000">
            <a:off x="676491" y="1524955"/>
            <a:ext cx="8229600" cy="3460118"/>
          </a:xfrm>
          <a:solidFill>
            <a:schemeClr val="accent3">
              <a:lumMod val="40000"/>
              <a:lumOff val="60000"/>
            </a:schemeClr>
          </a:solidFill>
          <a:ln>
            <a:solidFill>
              <a:schemeClr val="tx1"/>
            </a:solidFill>
          </a:ln>
        </p:spPr>
        <p:txBody>
          <a:bodyPr/>
          <a:lstStyle/>
          <a:p>
            <a:r>
              <a:rPr lang="en-AU" dirty="0" smtClean="0"/>
              <a:t>“an elderly woman had been shot by her husband and was in a coma…we boarded her pets for her while she was in hospital and when she came out of the coma, her first phone call was to check on the pets…the reunion was wonderful” (</a:t>
            </a:r>
            <a:r>
              <a:rPr lang="en-AU" dirty="0" err="1" smtClean="0"/>
              <a:t>Ascione</a:t>
            </a:r>
            <a:r>
              <a:rPr lang="en-AU" dirty="0" smtClean="0"/>
              <a:t>, 2000 )’. </a:t>
            </a:r>
            <a:endParaRPr lang="en-AU" dirty="0"/>
          </a:p>
        </p:txBody>
      </p:sp>
      <p:sp>
        <p:nvSpPr>
          <p:cNvPr id="2" name="Slide Number Placeholder 1"/>
          <p:cNvSpPr>
            <a:spLocks noGrp="1"/>
          </p:cNvSpPr>
          <p:nvPr>
            <p:ph type="sldNum" sz="quarter" idx="12"/>
          </p:nvPr>
        </p:nvSpPr>
        <p:spPr/>
        <p:txBody>
          <a:bodyPr/>
          <a:lstStyle/>
          <a:p>
            <a:fld id="{5EC42E44-CDAB-463D-898B-1104ED7E4DD0}" type="slidenum">
              <a:rPr lang="en-AU" smtClean="0"/>
              <a:pPr/>
              <a:t>62</a:t>
            </a:fld>
            <a:endParaRPr lang="en-AU"/>
          </a:p>
        </p:txBody>
      </p:sp>
    </p:spTree>
    <p:extLst>
      <p:ext uri="{BB962C8B-B14F-4D97-AF65-F5344CB8AC3E}">
        <p14:creationId xmlns:p14="http://schemas.microsoft.com/office/powerpoint/2010/main" xmlns="" val="381855477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420888"/>
            <a:ext cx="8229600" cy="1143000"/>
          </a:xfrm>
        </p:spPr>
        <p:txBody>
          <a:bodyPr/>
          <a:lstStyle/>
          <a:p>
            <a:r>
              <a:rPr lang="en-AU" b="1" i="1" dirty="0" smtClean="0">
                <a:solidFill>
                  <a:schemeClr val="accent1">
                    <a:lumMod val="50000"/>
                  </a:schemeClr>
                </a:solidFill>
              </a:rPr>
              <a:t>Other Ways to Act</a:t>
            </a:r>
            <a:endParaRPr lang="en-AU" b="1" i="1" dirty="0">
              <a:solidFill>
                <a:schemeClr val="accent1">
                  <a:lumMod val="50000"/>
                </a:schemeClr>
              </a:solidFill>
            </a:endParaRPr>
          </a:p>
        </p:txBody>
      </p:sp>
      <p:sp>
        <p:nvSpPr>
          <p:cNvPr id="4" name="Slide Number Placeholder 3"/>
          <p:cNvSpPr>
            <a:spLocks noGrp="1"/>
          </p:cNvSpPr>
          <p:nvPr>
            <p:ph type="sldNum" sz="quarter" idx="12"/>
          </p:nvPr>
        </p:nvSpPr>
        <p:spPr/>
        <p:txBody>
          <a:bodyPr/>
          <a:lstStyle/>
          <a:p>
            <a:fld id="{5EC42E44-CDAB-463D-898B-1104ED7E4DD0}" type="slidenum">
              <a:rPr lang="en-AU" smtClean="0"/>
              <a:pPr/>
              <a:t>63</a:t>
            </a:fld>
            <a:endParaRPr lang="en-AU"/>
          </a:p>
        </p:txBody>
      </p:sp>
    </p:spTree>
    <p:extLst>
      <p:ext uri="{BB962C8B-B14F-4D97-AF65-F5344CB8AC3E}">
        <p14:creationId xmlns:p14="http://schemas.microsoft.com/office/powerpoint/2010/main" xmlns="" val="76258054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8640"/>
            <a:ext cx="8229600" cy="6120680"/>
          </a:xfrm>
        </p:spPr>
        <p:txBody>
          <a:bodyPr>
            <a:normAutofit fontScale="85000" lnSpcReduction="10000"/>
          </a:bodyPr>
          <a:lstStyle/>
          <a:p>
            <a:r>
              <a:rPr lang="en-AU" dirty="0" smtClean="0"/>
              <a:t>Advocate for mandatory reporting of </a:t>
            </a:r>
            <a:r>
              <a:rPr lang="en-AU" dirty="0"/>
              <a:t>animal </a:t>
            </a:r>
            <a:r>
              <a:rPr lang="en-AU" dirty="0" smtClean="0"/>
              <a:t>cruelty</a:t>
            </a:r>
          </a:p>
          <a:p>
            <a:r>
              <a:rPr lang="en-AU" dirty="0"/>
              <a:t>E</a:t>
            </a:r>
            <a:r>
              <a:rPr lang="en-AU" dirty="0" smtClean="0"/>
              <a:t>ncourage problem recognition </a:t>
            </a:r>
            <a:r>
              <a:rPr lang="en-AU" dirty="0"/>
              <a:t>and training </a:t>
            </a:r>
            <a:r>
              <a:rPr lang="en-AU" dirty="0" smtClean="0"/>
              <a:t>programs for </a:t>
            </a:r>
            <a:r>
              <a:rPr lang="en-AU" dirty="0"/>
              <a:t>health care </a:t>
            </a:r>
            <a:r>
              <a:rPr lang="en-AU" dirty="0" smtClean="0"/>
              <a:t>professionals</a:t>
            </a:r>
          </a:p>
          <a:p>
            <a:r>
              <a:rPr lang="en-AU" dirty="0" smtClean="0"/>
              <a:t>Encourage lawyers to develop understanding of factors</a:t>
            </a:r>
          </a:p>
          <a:p>
            <a:r>
              <a:rPr lang="en-AU" dirty="0" smtClean="0"/>
              <a:t>Enforce mandatory </a:t>
            </a:r>
            <a:r>
              <a:rPr lang="en-AU" dirty="0"/>
              <a:t>assessment and </a:t>
            </a:r>
            <a:r>
              <a:rPr lang="en-AU" dirty="0" smtClean="0"/>
              <a:t>intervention for child perpetrators</a:t>
            </a:r>
          </a:p>
          <a:p>
            <a:r>
              <a:rPr lang="en-AU" dirty="0" smtClean="0"/>
              <a:t>Promote </a:t>
            </a:r>
            <a:r>
              <a:rPr lang="en-AU" dirty="0"/>
              <a:t>the development of </a:t>
            </a:r>
            <a:r>
              <a:rPr lang="en-AU" dirty="0" smtClean="0"/>
              <a:t>interagency coalitions</a:t>
            </a:r>
          </a:p>
          <a:p>
            <a:r>
              <a:rPr lang="en-AU" dirty="0" smtClean="0"/>
              <a:t>Support legislation for </a:t>
            </a:r>
            <a:r>
              <a:rPr lang="en-AU" dirty="0"/>
              <a:t>better anticruelty </a:t>
            </a:r>
            <a:r>
              <a:rPr lang="en-AU" dirty="0" smtClean="0"/>
              <a:t>laws</a:t>
            </a:r>
          </a:p>
          <a:p>
            <a:r>
              <a:rPr lang="en-AU" dirty="0" smtClean="0"/>
              <a:t>Support programs </a:t>
            </a:r>
            <a:r>
              <a:rPr lang="en-AU" dirty="0"/>
              <a:t>to teach </a:t>
            </a:r>
            <a:r>
              <a:rPr lang="en-AU" dirty="0" smtClean="0"/>
              <a:t>children compassion </a:t>
            </a:r>
            <a:r>
              <a:rPr lang="en-AU" dirty="0"/>
              <a:t>for animals</a:t>
            </a:r>
            <a:r>
              <a:rPr lang="en-AU" dirty="0" smtClean="0"/>
              <a:t>.</a:t>
            </a:r>
          </a:p>
          <a:p>
            <a:r>
              <a:rPr lang="en-AU" dirty="0" smtClean="0"/>
              <a:t>Support changes to allow pets access to domestic violence refuges</a:t>
            </a:r>
          </a:p>
          <a:p>
            <a:r>
              <a:rPr lang="en-AU" dirty="0" smtClean="0"/>
              <a:t>Support research to explore causes and treatment for animal cruelty</a:t>
            </a:r>
            <a:endParaRPr lang="en-AU" dirty="0"/>
          </a:p>
        </p:txBody>
      </p:sp>
      <p:sp>
        <p:nvSpPr>
          <p:cNvPr id="2" name="Slide Number Placeholder 1"/>
          <p:cNvSpPr>
            <a:spLocks noGrp="1"/>
          </p:cNvSpPr>
          <p:nvPr>
            <p:ph type="sldNum" sz="quarter" idx="12"/>
          </p:nvPr>
        </p:nvSpPr>
        <p:spPr/>
        <p:txBody>
          <a:bodyPr/>
          <a:lstStyle/>
          <a:p>
            <a:fld id="{5EC42E44-CDAB-463D-898B-1104ED7E4DD0}" type="slidenum">
              <a:rPr lang="en-AU" smtClean="0"/>
              <a:pPr/>
              <a:t>64</a:t>
            </a:fld>
            <a:endParaRPr lang="en-AU"/>
          </a:p>
        </p:txBody>
      </p:sp>
    </p:spTree>
    <p:extLst>
      <p:ext uri="{BB962C8B-B14F-4D97-AF65-F5344CB8AC3E}">
        <p14:creationId xmlns:p14="http://schemas.microsoft.com/office/powerpoint/2010/main" xmlns="" val="2372446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r>
              <a:rPr lang="en-AU" b="1" dirty="0" smtClean="0">
                <a:solidFill>
                  <a:schemeClr val="tx2">
                    <a:lumMod val="75000"/>
                  </a:schemeClr>
                </a:solidFill>
              </a:rPr>
              <a:t>“…we </a:t>
            </a:r>
            <a:r>
              <a:rPr lang="en-AU" b="1" dirty="0">
                <a:solidFill>
                  <a:schemeClr val="tx2">
                    <a:lumMod val="75000"/>
                  </a:schemeClr>
                </a:solidFill>
              </a:rPr>
              <a:t>need to send a more singular message via humane </a:t>
            </a:r>
            <a:r>
              <a:rPr lang="en-AU" b="1" dirty="0" smtClean="0">
                <a:solidFill>
                  <a:schemeClr val="tx2">
                    <a:lumMod val="75000"/>
                  </a:schemeClr>
                </a:solidFill>
              </a:rPr>
              <a:t>education that </a:t>
            </a:r>
            <a:r>
              <a:rPr lang="en-AU" b="1" dirty="0">
                <a:solidFill>
                  <a:schemeClr val="tx2">
                    <a:lumMod val="75000"/>
                  </a:schemeClr>
                </a:solidFill>
              </a:rPr>
              <a:t>the suffering of any animal for any reason is too much. Indeed, that </a:t>
            </a:r>
            <a:r>
              <a:rPr lang="en-AU" b="1" dirty="0" smtClean="0">
                <a:solidFill>
                  <a:schemeClr val="tx2">
                    <a:lumMod val="75000"/>
                  </a:schemeClr>
                </a:solidFill>
              </a:rPr>
              <a:t>suffering may </a:t>
            </a:r>
            <a:r>
              <a:rPr lang="en-AU" b="1" dirty="0">
                <a:solidFill>
                  <a:schemeClr val="tx2">
                    <a:lumMod val="75000"/>
                  </a:schemeClr>
                </a:solidFill>
              </a:rPr>
              <a:t>one day be our </a:t>
            </a:r>
            <a:r>
              <a:rPr lang="en-AU" b="1" dirty="0" smtClean="0">
                <a:solidFill>
                  <a:schemeClr val="tx2">
                    <a:lumMod val="75000"/>
                  </a:schemeClr>
                </a:solidFill>
              </a:rPr>
              <a:t>own”.</a:t>
            </a:r>
          </a:p>
          <a:p>
            <a:pPr marL="0" indent="0" algn="ctr">
              <a:buNone/>
            </a:pPr>
            <a:r>
              <a:rPr lang="en-AU" b="1" dirty="0" err="1">
                <a:solidFill>
                  <a:schemeClr val="tx2">
                    <a:lumMod val="75000"/>
                  </a:schemeClr>
                </a:solidFill>
              </a:rPr>
              <a:t>Tallichet</a:t>
            </a:r>
            <a:r>
              <a:rPr lang="en-AU" b="1" dirty="0">
                <a:solidFill>
                  <a:schemeClr val="tx2">
                    <a:lumMod val="75000"/>
                  </a:schemeClr>
                </a:solidFill>
              </a:rPr>
              <a:t> &amp; Hensley (2008, </a:t>
            </a:r>
            <a:r>
              <a:rPr lang="en-AU" b="1" dirty="0" err="1">
                <a:solidFill>
                  <a:schemeClr val="tx2">
                    <a:lumMod val="75000"/>
                  </a:schemeClr>
                </a:solidFill>
              </a:rPr>
              <a:t>pg</a:t>
            </a:r>
            <a:r>
              <a:rPr lang="en-AU" b="1" dirty="0">
                <a:solidFill>
                  <a:schemeClr val="tx2">
                    <a:lumMod val="75000"/>
                  </a:schemeClr>
                </a:solidFill>
              </a:rPr>
              <a:t> 605)</a:t>
            </a:r>
          </a:p>
          <a:p>
            <a:endParaRPr lang="en-AU" b="1" dirty="0">
              <a:solidFill>
                <a:schemeClr val="tx2">
                  <a:lumMod val="75000"/>
                </a:schemeClr>
              </a:solidFill>
            </a:endParaRPr>
          </a:p>
        </p:txBody>
      </p:sp>
      <p:sp>
        <p:nvSpPr>
          <p:cNvPr id="2" name="Slide Number Placeholder 1"/>
          <p:cNvSpPr>
            <a:spLocks noGrp="1"/>
          </p:cNvSpPr>
          <p:nvPr>
            <p:ph type="sldNum" sz="quarter" idx="12"/>
          </p:nvPr>
        </p:nvSpPr>
        <p:spPr/>
        <p:txBody>
          <a:bodyPr/>
          <a:lstStyle/>
          <a:p>
            <a:fld id="{5EC42E44-CDAB-463D-898B-1104ED7E4DD0}" type="slidenum">
              <a:rPr lang="en-AU" smtClean="0"/>
              <a:pPr/>
              <a:t>65</a:t>
            </a:fld>
            <a:endParaRPr lang="en-AU"/>
          </a:p>
        </p:txBody>
      </p:sp>
    </p:spTree>
    <p:extLst>
      <p:ext uri="{BB962C8B-B14F-4D97-AF65-F5344CB8AC3E}">
        <p14:creationId xmlns:p14="http://schemas.microsoft.com/office/powerpoint/2010/main" xmlns="" val="322781666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References </a:t>
            </a:r>
            <a:endParaRPr lang="en-AU" dirty="0"/>
          </a:p>
        </p:txBody>
      </p:sp>
      <p:sp>
        <p:nvSpPr>
          <p:cNvPr id="3" name="Content Placeholder 2"/>
          <p:cNvSpPr>
            <a:spLocks noGrp="1"/>
          </p:cNvSpPr>
          <p:nvPr>
            <p:ph idx="1"/>
          </p:nvPr>
        </p:nvSpPr>
        <p:spPr>
          <a:xfrm>
            <a:off x="457200" y="1124744"/>
            <a:ext cx="8229600" cy="5733256"/>
          </a:xfrm>
        </p:spPr>
        <p:txBody>
          <a:bodyPr>
            <a:normAutofit lnSpcReduction="10000"/>
          </a:bodyPr>
          <a:lstStyle/>
          <a:p>
            <a:r>
              <a:rPr lang="en-AU" sz="1200" dirty="0" err="1">
                <a:solidFill>
                  <a:schemeClr val="accent5">
                    <a:lumMod val="50000"/>
                  </a:schemeClr>
                </a:solidFill>
              </a:rPr>
              <a:t>Ascione</a:t>
            </a:r>
            <a:r>
              <a:rPr lang="en-AU" sz="1200" dirty="0">
                <a:solidFill>
                  <a:schemeClr val="accent5">
                    <a:lumMod val="50000"/>
                  </a:schemeClr>
                </a:solidFill>
              </a:rPr>
              <a:t> FR. 1993. Children who are cruel to animals: a review </a:t>
            </a:r>
            <a:r>
              <a:rPr lang="en-AU" sz="1200" dirty="0" smtClean="0">
                <a:solidFill>
                  <a:schemeClr val="accent5">
                    <a:lumMod val="50000"/>
                  </a:schemeClr>
                </a:solidFill>
              </a:rPr>
              <a:t>of research </a:t>
            </a:r>
            <a:r>
              <a:rPr lang="en-AU" sz="1200" dirty="0">
                <a:solidFill>
                  <a:schemeClr val="accent5">
                    <a:lumMod val="50000"/>
                  </a:schemeClr>
                </a:solidFill>
              </a:rPr>
              <a:t>and implications for developmental psychopathology</a:t>
            </a:r>
            <a:r>
              <a:rPr lang="en-AU" sz="1200" dirty="0" smtClean="0">
                <a:solidFill>
                  <a:schemeClr val="accent5">
                    <a:lumMod val="50000"/>
                  </a:schemeClr>
                </a:solidFill>
              </a:rPr>
              <a:t>. </a:t>
            </a:r>
            <a:r>
              <a:rPr lang="en-AU" sz="1200" dirty="0" err="1" smtClean="0">
                <a:solidFill>
                  <a:schemeClr val="accent5">
                    <a:lumMod val="50000"/>
                  </a:schemeClr>
                </a:solidFill>
              </a:rPr>
              <a:t>Anthrozoos</a:t>
            </a:r>
            <a:r>
              <a:rPr lang="en-AU" sz="1200" dirty="0" smtClean="0">
                <a:solidFill>
                  <a:schemeClr val="accent5">
                    <a:lumMod val="50000"/>
                  </a:schemeClr>
                </a:solidFill>
              </a:rPr>
              <a:t> </a:t>
            </a:r>
            <a:r>
              <a:rPr lang="en-AU" sz="1200" dirty="0">
                <a:solidFill>
                  <a:schemeClr val="accent5">
                    <a:lumMod val="50000"/>
                  </a:schemeClr>
                </a:solidFill>
              </a:rPr>
              <a:t>6: 226–247.</a:t>
            </a:r>
          </a:p>
          <a:p>
            <a:r>
              <a:rPr lang="en-AU" sz="1200" dirty="0" err="1" smtClean="0">
                <a:solidFill>
                  <a:schemeClr val="accent5">
                    <a:lumMod val="50000"/>
                  </a:schemeClr>
                </a:solidFill>
              </a:rPr>
              <a:t>Ascione</a:t>
            </a:r>
            <a:r>
              <a:rPr lang="en-AU" sz="1200" dirty="0">
                <a:solidFill>
                  <a:schemeClr val="accent5">
                    <a:lumMod val="50000"/>
                  </a:schemeClr>
                </a:solidFill>
              </a:rPr>
              <a:t>, F. R. (2000). Safe Havens for Pets: Guidelines for Programs Sheltering Pets for Women who are Battered. Logan, UT: </a:t>
            </a:r>
            <a:r>
              <a:rPr lang="en-AU" sz="1200" dirty="0" smtClean="0">
                <a:solidFill>
                  <a:schemeClr val="accent5">
                    <a:lumMod val="50000"/>
                  </a:schemeClr>
                </a:solidFill>
              </a:rPr>
              <a:t>Author</a:t>
            </a:r>
          </a:p>
          <a:p>
            <a:r>
              <a:rPr lang="en-AU" sz="1200" dirty="0" err="1">
                <a:solidFill>
                  <a:schemeClr val="accent5">
                    <a:lumMod val="50000"/>
                  </a:schemeClr>
                </a:solidFill>
              </a:rPr>
              <a:t>Ascione</a:t>
            </a:r>
            <a:r>
              <a:rPr lang="en-AU" sz="1200" dirty="0">
                <a:solidFill>
                  <a:schemeClr val="accent5">
                    <a:lumMod val="50000"/>
                  </a:schemeClr>
                </a:solidFill>
              </a:rPr>
              <a:t> FR, </a:t>
            </a:r>
            <a:r>
              <a:rPr lang="en-AU" sz="1200" dirty="0" err="1">
                <a:solidFill>
                  <a:schemeClr val="accent5">
                    <a:lumMod val="50000"/>
                  </a:schemeClr>
                </a:solidFill>
              </a:rPr>
              <a:t>Arkow</a:t>
            </a:r>
            <a:r>
              <a:rPr lang="en-AU" sz="1200" dirty="0">
                <a:solidFill>
                  <a:schemeClr val="accent5">
                    <a:lumMod val="50000"/>
                  </a:schemeClr>
                </a:solidFill>
              </a:rPr>
              <a:t> P (</a:t>
            </a:r>
            <a:r>
              <a:rPr lang="en-AU" sz="1200" dirty="0" err="1">
                <a:solidFill>
                  <a:schemeClr val="accent5">
                    <a:lumMod val="50000"/>
                  </a:schemeClr>
                </a:solidFill>
              </a:rPr>
              <a:t>eds</a:t>
            </a:r>
            <a:r>
              <a:rPr lang="en-AU" sz="1200" dirty="0">
                <a:solidFill>
                  <a:schemeClr val="accent5">
                    <a:lumMod val="50000"/>
                  </a:schemeClr>
                </a:solidFill>
              </a:rPr>
              <a:t>). 1999. Child Abuse, Domestic Violence, </a:t>
            </a:r>
            <a:r>
              <a:rPr lang="en-AU" sz="1200" dirty="0" smtClean="0">
                <a:solidFill>
                  <a:schemeClr val="accent5">
                    <a:lumMod val="50000"/>
                  </a:schemeClr>
                </a:solidFill>
              </a:rPr>
              <a:t>and Animal </a:t>
            </a:r>
            <a:r>
              <a:rPr lang="en-AU" sz="1200" dirty="0">
                <a:solidFill>
                  <a:schemeClr val="accent5">
                    <a:lumMod val="50000"/>
                  </a:schemeClr>
                </a:solidFill>
              </a:rPr>
              <a:t>Abuse: Linking the Circles of Compassion for Prevention </a:t>
            </a:r>
            <a:r>
              <a:rPr lang="en-AU" sz="1200" dirty="0" smtClean="0">
                <a:solidFill>
                  <a:schemeClr val="accent5">
                    <a:lumMod val="50000"/>
                  </a:schemeClr>
                </a:solidFill>
              </a:rPr>
              <a:t>and Intervention</a:t>
            </a:r>
            <a:r>
              <a:rPr lang="en-AU" sz="1200" dirty="0">
                <a:solidFill>
                  <a:schemeClr val="accent5">
                    <a:lumMod val="50000"/>
                  </a:schemeClr>
                </a:solidFill>
              </a:rPr>
              <a:t>. Purdue University Press: Indiana.</a:t>
            </a:r>
          </a:p>
          <a:p>
            <a:r>
              <a:rPr lang="en-AU" sz="1200" dirty="0" smtClean="0">
                <a:solidFill>
                  <a:schemeClr val="accent5">
                    <a:lumMod val="50000"/>
                  </a:schemeClr>
                </a:solidFill>
              </a:rPr>
              <a:t>Baldry </a:t>
            </a:r>
            <a:r>
              <a:rPr lang="en-AU" sz="1200" dirty="0">
                <a:solidFill>
                  <a:schemeClr val="accent5">
                    <a:lumMod val="50000"/>
                  </a:schemeClr>
                </a:solidFill>
              </a:rPr>
              <a:t>AC. 2003. Animal abuse and exposure to </a:t>
            </a:r>
            <a:r>
              <a:rPr lang="en-AU" sz="1200" dirty="0" err="1">
                <a:solidFill>
                  <a:schemeClr val="accent5">
                    <a:lumMod val="50000"/>
                  </a:schemeClr>
                </a:solidFill>
              </a:rPr>
              <a:t>interparental</a:t>
            </a:r>
            <a:r>
              <a:rPr lang="en-AU" sz="1200" dirty="0">
                <a:solidFill>
                  <a:schemeClr val="accent5">
                    <a:lumMod val="50000"/>
                  </a:schemeClr>
                </a:solidFill>
              </a:rPr>
              <a:t> violence </a:t>
            </a:r>
            <a:r>
              <a:rPr lang="en-AU" sz="1200" dirty="0" smtClean="0">
                <a:solidFill>
                  <a:schemeClr val="accent5">
                    <a:lumMod val="50000"/>
                  </a:schemeClr>
                </a:solidFill>
              </a:rPr>
              <a:t>in  Italian </a:t>
            </a:r>
            <a:r>
              <a:rPr lang="en-AU" sz="1200" dirty="0">
                <a:solidFill>
                  <a:schemeClr val="accent5">
                    <a:lumMod val="50000"/>
                  </a:schemeClr>
                </a:solidFill>
              </a:rPr>
              <a:t>youth. Journal of Interpersonal Violence 18: 258–281</a:t>
            </a:r>
          </a:p>
          <a:p>
            <a:r>
              <a:rPr lang="en-AU" sz="1200" dirty="0" smtClean="0">
                <a:solidFill>
                  <a:schemeClr val="accent5">
                    <a:lumMod val="50000"/>
                  </a:schemeClr>
                </a:solidFill>
              </a:rPr>
              <a:t>Becker, F. &amp; French, L</a:t>
            </a:r>
            <a:r>
              <a:rPr lang="en-AU" sz="1200" dirty="0">
                <a:solidFill>
                  <a:schemeClr val="accent5">
                    <a:lumMod val="50000"/>
                  </a:schemeClr>
                </a:solidFill>
              </a:rPr>
              <a:t>. </a:t>
            </a:r>
            <a:r>
              <a:rPr lang="en-AU" sz="1200" dirty="0" smtClean="0">
                <a:solidFill>
                  <a:schemeClr val="accent5">
                    <a:lumMod val="50000"/>
                  </a:schemeClr>
                </a:solidFill>
              </a:rPr>
              <a:t>(2004) Making the links: Child abuse, animal cruelty and domestic violence. Child </a:t>
            </a:r>
            <a:r>
              <a:rPr lang="en-AU" sz="1200" dirty="0">
                <a:solidFill>
                  <a:schemeClr val="accent5">
                    <a:lumMod val="50000"/>
                  </a:schemeClr>
                </a:solidFill>
              </a:rPr>
              <a:t>Abuse Review </a:t>
            </a:r>
            <a:r>
              <a:rPr lang="en-AU" sz="1200" dirty="0" smtClean="0">
                <a:solidFill>
                  <a:schemeClr val="accent5">
                    <a:lumMod val="50000"/>
                  </a:schemeClr>
                </a:solidFill>
              </a:rPr>
              <a:t>13, </a:t>
            </a:r>
            <a:r>
              <a:rPr lang="en-AU" sz="1200" dirty="0">
                <a:solidFill>
                  <a:schemeClr val="accent5">
                    <a:lumMod val="50000"/>
                  </a:schemeClr>
                </a:solidFill>
              </a:rPr>
              <a:t>399–414 </a:t>
            </a:r>
            <a:endParaRPr lang="en-AU" sz="1200" dirty="0" smtClean="0">
              <a:solidFill>
                <a:schemeClr val="accent5">
                  <a:lumMod val="50000"/>
                </a:schemeClr>
              </a:solidFill>
            </a:endParaRPr>
          </a:p>
          <a:p>
            <a:r>
              <a:rPr lang="en-AU" sz="1200" dirty="0">
                <a:solidFill>
                  <a:schemeClr val="accent5">
                    <a:lumMod val="50000"/>
                  </a:schemeClr>
                </a:solidFill>
              </a:rPr>
              <a:t>Boat, B. (1999). Abusive children and abuse of animals: Using the links to inform </a:t>
            </a:r>
            <a:r>
              <a:rPr lang="en-AU" sz="1200" dirty="0" smtClean="0">
                <a:solidFill>
                  <a:schemeClr val="accent5">
                    <a:lumMod val="50000"/>
                  </a:schemeClr>
                </a:solidFill>
              </a:rPr>
              <a:t>child assessment </a:t>
            </a:r>
            <a:r>
              <a:rPr lang="en-AU" sz="1200" dirty="0">
                <a:solidFill>
                  <a:schemeClr val="accent5">
                    <a:lumMod val="50000"/>
                  </a:schemeClr>
                </a:solidFill>
              </a:rPr>
              <a:t>and protection. In P. </a:t>
            </a:r>
            <a:r>
              <a:rPr lang="en-AU" sz="1200" dirty="0" err="1">
                <a:solidFill>
                  <a:schemeClr val="accent5">
                    <a:lumMod val="50000"/>
                  </a:schemeClr>
                </a:solidFill>
              </a:rPr>
              <a:t>Arkow</a:t>
            </a:r>
            <a:r>
              <a:rPr lang="en-AU" sz="1200" dirty="0">
                <a:solidFill>
                  <a:schemeClr val="accent5">
                    <a:lumMod val="50000"/>
                  </a:schemeClr>
                </a:solidFill>
              </a:rPr>
              <a:t> &amp; F. </a:t>
            </a:r>
            <a:r>
              <a:rPr lang="en-AU" sz="1200" dirty="0" err="1">
                <a:solidFill>
                  <a:schemeClr val="accent5">
                    <a:lumMod val="50000"/>
                  </a:schemeClr>
                </a:solidFill>
              </a:rPr>
              <a:t>Ascione</a:t>
            </a:r>
            <a:r>
              <a:rPr lang="en-AU" sz="1200" dirty="0">
                <a:solidFill>
                  <a:schemeClr val="accent5">
                    <a:lumMod val="50000"/>
                  </a:schemeClr>
                </a:solidFill>
              </a:rPr>
              <a:t> (Eds.), Child abuse, </a:t>
            </a:r>
            <a:r>
              <a:rPr lang="en-AU" sz="1200" dirty="0" smtClean="0">
                <a:solidFill>
                  <a:schemeClr val="accent5">
                    <a:lumMod val="50000"/>
                  </a:schemeClr>
                </a:solidFill>
              </a:rPr>
              <a:t>domestic violence </a:t>
            </a:r>
            <a:r>
              <a:rPr lang="en-AU" sz="1200" dirty="0">
                <a:solidFill>
                  <a:schemeClr val="accent5">
                    <a:lumMod val="50000"/>
                  </a:schemeClr>
                </a:solidFill>
              </a:rPr>
              <a:t>and animal abuse: Linking the circles of compassion for prevention and intervention</a:t>
            </a:r>
            <a:r>
              <a:rPr lang="en-AU" sz="1200" dirty="0" smtClean="0">
                <a:solidFill>
                  <a:schemeClr val="accent5">
                    <a:lumMod val="50000"/>
                  </a:schemeClr>
                </a:solidFill>
              </a:rPr>
              <a:t>. West </a:t>
            </a:r>
            <a:r>
              <a:rPr lang="en-AU" sz="1200" dirty="0">
                <a:solidFill>
                  <a:schemeClr val="accent5">
                    <a:lumMod val="50000"/>
                  </a:schemeClr>
                </a:solidFill>
              </a:rPr>
              <a:t>Lafayette, IN: Purdue University Press.</a:t>
            </a:r>
          </a:p>
          <a:p>
            <a:r>
              <a:rPr lang="en-AU" sz="1200" dirty="0" smtClean="0">
                <a:solidFill>
                  <a:schemeClr val="accent5">
                    <a:lumMod val="50000"/>
                  </a:schemeClr>
                </a:solidFill>
              </a:rPr>
              <a:t>Flynn, C. (1999). </a:t>
            </a:r>
            <a:r>
              <a:rPr lang="en-AU" sz="1200" dirty="0">
                <a:solidFill>
                  <a:schemeClr val="accent5">
                    <a:lumMod val="50000"/>
                  </a:schemeClr>
                </a:solidFill>
              </a:rPr>
              <a:t>Animal abuse in childhood and later support for interpersonal violence</a:t>
            </a:r>
          </a:p>
          <a:p>
            <a:r>
              <a:rPr lang="en-AU" sz="1200" dirty="0">
                <a:solidFill>
                  <a:schemeClr val="accent5">
                    <a:lumMod val="50000"/>
                  </a:schemeClr>
                </a:solidFill>
              </a:rPr>
              <a:t>in families. Society and Animals, 7, 161-172.</a:t>
            </a:r>
          </a:p>
          <a:p>
            <a:r>
              <a:rPr lang="en-AU" sz="1200" dirty="0" err="1" smtClean="0">
                <a:solidFill>
                  <a:schemeClr val="accent5">
                    <a:lumMod val="50000"/>
                  </a:schemeClr>
                </a:solidFill>
              </a:rPr>
              <a:t>Gullone</a:t>
            </a:r>
            <a:r>
              <a:rPr lang="en-AU" sz="1200" dirty="0">
                <a:solidFill>
                  <a:schemeClr val="accent5">
                    <a:lumMod val="50000"/>
                  </a:schemeClr>
                </a:solidFill>
              </a:rPr>
              <a:t>, E., &amp; Robertson, N. (2008). The relationship between bullying and animal abuse in adolescents: The importance of witnessing animal abuse. Journal of Applied Developmental Psychology, 29, 371-379</a:t>
            </a:r>
            <a:r>
              <a:rPr lang="en-AU" sz="1200" dirty="0" smtClean="0">
                <a:solidFill>
                  <a:schemeClr val="accent5">
                    <a:lumMod val="50000"/>
                  </a:schemeClr>
                </a:solidFill>
              </a:rPr>
              <a:t>.</a:t>
            </a:r>
          </a:p>
          <a:p>
            <a:r>
              <a:rPr lang="en-AU" sz="1200" dirty="0">
                <a:solidFill>
                  <a:schemeClr val="accent5">
                    <a:lumMod val="50000"/>
                  </a:schemeClr>
                </a:solidFill>
              </a:rPr>
              <a:t>Henry, </a:t>
            </a:r>
            <a:r>
              <a:rPr lang="en-AU" sz="1200" dirty="0" smtClean="0">
                <a:solidFill>
                  <a:schemeClr val="accent5">
                    <a:lumMod val="50000"/>
                  </a:schemeClr>
                </a:solidFill>
              </a:rPr>
              <a:t>B. (2004) The </a:t>
            </a:r>
            <a:r>
              <a:rPr lang="en-AU" sz="1200" dirty="0">
                <a:solidFill>
                  <a:schemeClr val="accent5">
                    <a:lumMod val="50000"/>
                  </a:schemeClr>
                </a:solidFill>
              </a:rPr>
              <a:t>Relationship between Animal Cruelty</a:t>
            </a:r>
            <a:r>
              <a:rPr lang="en-AU" sz="1200" dirty="0" smtClean="0">
                <a:solidFill>
                  <a:schemeClr val="accent5">
                    <a:lumMod val="50000"/>
                  </a:schemeClr>
                </a:solidFill>
              </a:rPr>
              <a:t>, Delinquency</a:t>
            </a:r>
            <a:r>
              <a:rPr lang="en-AU" sz="1200" dirty="0">
                <a:solidFill>
                  <a:schemeClr val="accent5">
                    <a:lumMod val="50000"/>
                  </a:schemeClr>
                </a:solidFill>
              </a:rPr>
              <a:t>, and Attitudes toward the </a:t>
            </a:r>
            <a:r>
              <a:rPr lang="en-AU" sz="1200" dirty="0" smtClean="0">
                <a:solidFill>
                  <a:schemeClr val="accent5">
                    <a:lumMod val="50000"/>
                  </a:schemeClr>
                </a:solidFill>
              </a:rPr>
              <a:t>Treatment of Animals, Society and Animals, 12 (2)</a:t>
            </a:r>
          </a:p>
          <a:p>
            <a:r>
              <a:rPr lang="en-AU" sz="1200" dirty="0" smtClean="0">
                <a:solidFill>
                  <a:schemeClr val="accent5">
                    <a:lumMod val="50000"/>
                  </a:schemeClr>
                </a:solidFill>
              </a:rPr>
              <a:t>HOLDING </a:t>
            </a:r>
            <a:r>
              <a:rPr lang="en-AU" sz="1200" dirty="0">
                <a:solidFill>
                  <a:schemeClr val="accent5">
                    <a:lumMod val="50000"/>
                  </a:schemeClr>
                </a:solidFill>
              </a:rPr>
              <a:t>-v- PARKIN [2012] WASC 113 (30 March 2012) </a:t>
            </a:r>
          </a:p>
          <a:p>
            <a:r>
              <a:rPr lang="en-AU" sz="1200" dirty="0" err="1">
                <a:solidFill>
                  <a:schemeClr val="accent5">
                    <a:lumMod val="50000"/>
                  </a:schemeClr>
                </a:solidFill>
              </a:rPr>
              <a:t>Merz</a:t>
            </a:r>
            <a:r>
              <a:rPr lang="en-AU" sz="1200" dirty="0">
                <a:solidFill>
                  <a:schemeClr val="accent5">
                    <a:lumMod val="50000"/>
                  </a:schemeClr>
                </a:solidFill>
              </a:rPr>
              <a:t>-Perez L, </a:t>
            </a:r>
            <a:r>
              <a:rPr lang="en-AU" sz="1200" dirty="0" err="1">
                <a:solidFill>
                  <a:schemeClr val="accent5">
                    <a:lumMod val="50000"/>
                  </a:schemeClr>
                </a:solidFill>
              </a:rPr>
              <a:t>Heide</a:t>
            </a:r>
            <a:r>
              <a:rPr lang="en-AU" sz="1200" dirty="0">
                <a:solidFill>
                  <a:schemeClr val="accent5">
                    <a:lumMod val="50000"/>
                  </a:schemeClr>
                </a:solidFill>
              </a:rPr>
              <a:t> KM, Silverman IJ. 2001. Childhood cruelty to </a:t>
            </a:r>
            <a:r>
              <a:rPr lang="en-AU" sz="1200" dirty="0" smtClean="0">
                <a:solidFill>
                  <a:schemeClr val="accent5">
                    <a:lumMod val="50000"/>
                  </a:schemeClr>
                </a:solidFill>
              </a:rPr>
              <a:t>animals and </a:t>
            </a:r>
            <a:r>
              <a:rPr lang="en-AU" sz="1200" dirty="0">
                <a:solidFill>
                  <a:schemeClr val="accent5">
                    <a:lumMod val="50000"/>
                  </a:schemeClr>
                </a:solidFill>
              </a:rPr>
              <a:t>subsequent violence against humans. International </a:t>
            </a:r>
            <a:r>
              <a:rPr lang="en-AU" sz="1200" dirty="0" smtClean="0">
                <a:solidFill>
                  <a:schemeClr val="accent5">
                    <a:lumMod val="50000"/>
                  </a:schemeClr>
                </a:solidFill>
              </a:rPr>
              <a:t>Journal of </a:t>
            </a:r>
            <a:r>
              <a:rPr lang="en-AU" sz="1200" dirty="0">
                <a:solidFill>
                  <a:schemeClr val="accent5">
                    <a:lumMod val="50000"/>
                  </a:schemeClr>
                </a:solidFill>
              </a:rPr>
              <a:t>Offender Therapy and Comparative Criminology 45: 556–573.</a:t>
            </a:r>
          </a:p>
          <a:p>
            <a:r>
              <a:rPr lang="en-AU" sz="1200" dirty="0" smtClean="0">
                <a:solidFill>
                  <a:schemeClr val="accent5">
                    <a:lumMod val="50000"/>
                  </a:schemeClr>
                </a:solidFill>
              </a:rPr>
              <a:t>Miller</a:t>
            </a:r>
            <a:r>
              <a:rPr lang="en-AU" sz="1200" dirty="0">
                <a:solidFill>
                  <a:schemeClr val="accent5">
                    <a:lumMod val="50000"/>
                  </a:schemeClr>
                </a:solidFill>
              </a:rPr>
              <a:t>, K. &amp; Knutson, J. (1997). Reports of severe physical punishment and </a:t>
            </a:r>
            <a:r>
              <a:rPr lang="en-AU" sz="1200" dirty="0" smtClean="0">
                <a:solidFill>
                  <a:schemeClr val="accent5">
                    <a:lumMod val="50000"/>
                  </a:schemeClr>
                </a:solidFill>
              </a:rPr>
              <a:t>exposure to </a:t>
            </a:r>
            <a:r>
              <a:rPr lang="en-AU" sz="1200" dirty="0">
                <a:solidFill>
                  <a:schemeClr val="accent5">
                    <a:lumMod val="50000"/>
                  </a:schemeClr>
                </a:solidFill>
              </a:rPr>
              <a:t>animal cruelty by inmates convicted of felonies and by university students. </a:t>
            </a:r>
            <a:r>
              <a:rPr lang="en-AU" sz="1200" dirty="0" smtClean="0">
                <a:solidFill>
                  <a:schemeClr val="accent5">
                    <a:lumMod val="50000"/>
                  </a:schemeClr>
                </a:solidFill>
              </a:rPr>
              <a:t>Child Abuse </a:t>
            </a:r>
            <a:r>
              <a:rPr lang="en-AU" sz="1200" dirty="0">
                <a:solidFill>
                  <a:schemeClr val="accent5">
                    <a:lumMod val="50000"/>
                  </a:schemeClr>
                </a:solidFill>
              </a:rPr>
              <a:t>and Neglect, 21, 59-82</a:t>
            </a:r>
            <a:r>
              <a:rPr lang="en-AU" sz="1200" dirty="0" smtClean="0">
                <a:solidFill>
                  <a:schemeClr val="accent5">
                    <a:lumMod val="50000"/>
                  </a:schemeClr>
                </a:solidFill>
              </a:rPr>
              <a:t>.</a:t>
            </a:r>
          </a:p>
          <a:p>
            <a:r>
              <a:rPr lang="en-AU" sz="1200" dirty="0" err="1">
                <a:solidFill>
                  <a:schemeClr val="accent5">
                    <a:lumMod val="50000"/>
                  </a:schemeClr>
                </a:solidFill>
              </a:rPr>
              <a:t>Ressler</a:t>
            </a:r>
            <a:r>
              <a:rPr lang="en-AU" sz="1200" dirty="0">
                <a:solidFill>
                  <a:schemeClr val="accent5">
                    <a:lumMod val="50000"/>
                  </a:schemeClr>
                </a:solidFill>
              </a:rPr>
              <a:t> RK, Burgess AW, Douglas JE. 1988. Sexual Homicide: </a:t>
            </a:r>
            <a:r>
              <a:rPr lang="en-AU" sz="1200" dirty="0" smtClean="0">
                <a:solidFill>
                  <a:schemeClr val="accent5">
                    <a:lumMod val="50000"/>
                  </a:schemeClr>
                </a:solidFill>
              </a:rPr>
              <a:t>Patterns and </a:t>
            </a:r>
            <a:r>
              <a:rPr lang="en-AU" sz="1200" dirty="0">
                <a:solidFill>
                  <a:schemeClr val="accent5">
                    <a:lumMod val="50000"/>
                  </a:schemeClr>
                </a:solidFill>
              </a:rPr>
              <a:t>Motives. Lexington Books: Mass.</a:t>
            </a:r>
          </a:p>
          <a:p>
            <a:r>
              <a:rPr lang="en-AU" sz="1200" dirty="0">
                <a:solidFill>
                  <a:schemeClr val="accent5">
                    <a:lumMod val="50000"/>
                  </a:schemeClr>
                </a:solidFill>
              </a:rPr>
              <a:t>Signal, T., &amp; Taylor, N. (2006). Attitudes to animals: Demographics within a community sample,</a:t>
            </a:r>
          </a:p>
          <a:p>
            <a:r>
              <a:rPr lang="en-AU" sz="1200" dirty="0">
                <a:solidFill>
                  <a:schemeClr val="accent5">
                    <a:lumMod val="50000"/>
                  </a:schemeClr>
                </a:solidFill>
              </a:rPr>
              <a:t>Society &amp; Animals, 14(1), 147-157.</a:t>
            </a:r>
          </a:p>
          <a:p>
            <a:r>
              <a:rPr lang="en-AU" sz="1200" dirty="0">
                <a:solidFill>
                  <a:schemeClr val="accent5">
                    <a:lumMod val="50000"/>
                  </a:schemeClr>
                </a:solidFill>
              </a:rPr>
              <a:t>Taylor, N., &amp; Signal, T. D. (2005). Empathy and attitudes towards animals. </a:t>
            </a:r>
            <a:r>
              <a:rPr lang="en-AU" sz="1200" dirty="0" err="1">
                <a:solidFill>
                  <a:schemeClr val="accent5">
                    <a:lumMod val="50000"/>
                  </a:schemeClr>
                </a:solidFill>
              </a:rPr>
              <a:t>Anthrozoös</a:t>
            </a:r>
            <a:r>
              <a:rPr lang="en-AU" sz="1200" dirty="0">
                <a:solidFill>
                  <a:schemeClr val="accent5">
                    <a:lumMod val="50000"/>
                  </a:schemeClr>
                </a:solidFill>
              </a:rPr>
              <a:t>, 18(1), 18-27</a:t>
            </a:r>
            <a:r>
              <a:rPr lang="en-AU" sz="1200" dirty="0" smtClean="0">
                <a:solidFill>
                  <a:schemeClr val="accent5">
                    <a:lumMod val="50000"/>
                  </a:schemeClr>
                </a:solidFill>
              </a:rPr>
              <a:t>.</a:t>
            </a:r>
          </a:p>
          <a:p>
            <a:r>
              <a:rPr lang="en-AU" sz="1200" dirty="0" smtClean="0">
                <a:solidFill>
                  <a:schemeClr val="accent5">
                    <a:lumMod val="50000"/>
                  </a:schemeClr>
                </a:solidFill>
              </a:rPr>
              <a:t>Volant, A.M., Johnson, J.A., </a:t>
            </a:r>
            <a:r>
              <a:rPr lang="en-AU" sz="1200" dirty="0" err="1" smtClean="0">
                <a:solidFill>
                  <a:schemeClr val="accent5">
                    <a:lumMod val="50000"/>
                  </a:schemeClr>
                </a:solidFill>
              </a:rPr>
              <a:t>Gullone</a:t>
            </a:r>
            <a:r>
              <a:rPr lang="en-AU" sz="1200" dirty="0" smtClean="0">
                <a:solidFill>
                  <a:schemeClr val="accent5">
                    <a:lumMod val="50000"/>
                  </a:schemeClr>
                </a:solidFill>
              </a:rPr>
              <a:t>, E.,  Coleman, G. J. (2008).The </a:t>
            </a:r>
            <a:r>
              <a:rPr lang="en-AU" sz="1200" dirty="0">
                <a:solidFill>
                  <a:schemeClr val="accent5">
                    <a:lumMod val="50000"/>
                  </a:schemeClr>
                </a:solidFill>
              </a:rPr>
              <a:t>Relationship Between Domestic Violence and Animal </a:t>
            </a:r>
            <a:r>
              <a:rPr lang="en-AU" sz="1200" dirty="0" smtClean="0">
                <a:solidFill>
                  <a:schemeClr val="accent5">
                    <a:lumMod val="50000"/>
                  </a:schemeClr>
                </a:solidFill>
              </a:rPr>
              <a:t>Abuse:  An </a:t>
            </a:r>
            <a:r>
              <a:rPr lang="en-AU" sz="1200" dirty="0">
                <a:solidFill>
                  <a:schemeClr val="accent5">
                    <a:lumMod val="50000"/>
                  </a:schemeClr>
                </a:solidFill>
              </a:rPr>
              <a:t>Australian </a:t>
            </a:r>
            <a:r>
              <a:rPr lang="en-AU" sz="1200" dirty="0" smtClean="0">
                <a:solidFill>
                  <a:schemeClr val="accent5">
                    <a:lumMod val="50000"/>
                  </a:schemeClr>
                </a:solidFill>
              </a:rPr>
              <a:t>Study. The Journal of </a:t>
            </a:r>
            <a:r>
              <a:rPr lang="en-AU" sz="1200" dirty="0">
                <a:solidFill>
                  <a:schemeClr val="accent5">
                    <a:lumMod val="50000"/>
                  </a:schemeClr>
                </a:solidFill>
              </a:rPr>
              <a:t>Interpersonal Violence, </a:t>
            </a:r>
            <a:r>
              <a:rPr lang="en-AU" sz="1200" dirty="0" smtClean="0">
                <a:solidFill>
                  <a:schemeClr val="accent5">
                    <a:lumMod val="50000"/>
                  </a:schemeClr>
                </a:solidFill>
              </a:rPr>
              <a:t>23 (9) </a:t>
            </a:r>
            <a:r>
              <a:rPr lang="en-AU" sz="1200" dirty="0">
                <a:solidFill>
                  <a:schemeClr val="accent5">
                    <a:lumMod val="50000"/>
                  </a:schemeClr>
                </a:solidFill>
              </a:rPr>
              <a:t>1277-1295</a:t>
            </a:r>
          </a:p>
          <a:p>
            <a:endParaRPr lang="en-AU" sz="1200" dirty="0">
              <a:solidFill>
                <a:schemeClr val="accent5">
                  <a:lumMod val="50000"/>
                </a:schemeClr>
              </a:solidFill>
            </a:endParaRPr>
          </a:p>
          <a:p>
            <a:endParaRPr lang="en-AU" sz="1200" dirty="0">
              <a:solidFill>
                <a:schemeClr val="accent5">
                  <a:lumMod val="50000"/>
                </a:schemeClr>
              </a:solidFill>
            </a:endParaRPr>
          </a:p>
          <a:p>
            <a:endParaRPr lang="en-AU" sz="1200" dirty="0">
              <a:solidFill>
                <a:schemeClr val="accent5">
                  <a:lumMod val="50000"/>
                </a:schemeClr>
              </a:solidFill>
            </a:endParaRPr>
          </a:p>
          <a:p>
            <a:endParaRPr lang="en-AU" sz="1200" dirty="0">
              <a:solidFill>
                <a:schemeClr val="accent5">
                  <a:lumMod val="50000"/>
                </a:schemeClr>
              </a:solidFill>
            </a:endParaRPr>
          </a:p>
        </p:txBody>
      </p:sp>
      <p:sp>
        <p:nvSpPr>
          <p:cNvPr id="4" name="Slide Number Placeholder 3"/>
          <p:cNvSpPr>
            <a:spLocks noGrp="1"/>
          </p:cNvSpPr>
          <p:nvPr>
            <p:ph type="sldNum" sz="quarter" idx="12"/>
          </p:nvPr>
        </p:nvSpPr>
        <p:spPr/>
        <p:txBody>
          <a:bodyPr/>
          <a:lstStyle/>
          <a:p>
            <a:fld id="{5EC42E44-CDAB-463D-898B-1104ED7E4DD0}" type="slidenum">
              <a:rPr lang="en-AU" smtClean="0"/>
              <a:pPr/>
              <a:t>66</a:t>
            </a:fld>
            <a:endParaRPr lang="en-AU"/>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Contact Details</a:t>
            </a:r>
            <a:endParaRPr lang="en-AU" dirty="0"/>
          </a:p>
        </p:txBody>
      </p:sp>
      <p:sp>
        <p:nvSpPr>
          <p:cNvPr id="3" name="Content Placeholder 2"/>
          <p:cNvSpPr>
            <a:spLocks noGrp="1"/>
          </p:cNvSpPr>
          <p:nvPr>
            <p:ph idx="1"/>
          </p:nvPr>
        </p:nvSpPr>
        <p:spPr/>
        <p:txBody>
          <a:bodyPr/>
          <a:lstStyle/>
          <a:p>
            <a:r>
              <a:rPr lang="en-AU" dirty="0" smtClean="0"/>
              <a:t>Dr Jacqui Yoxall </a:t>
            </a:r>
          </a:p>
          <a:p>
            <a:r>
              <a:rPr lang="en-AU" dirty="0" smtClean="0"/>
              <a:t>Southern Cross University </a:t>
            </a:r>
          </a:p>
          <a:p>
            <a:pPr lvl="1"/>
            <a:r>
              <a:rPr lang="en-AU" dirty="0" smtClean="0">
                <a:hlinkClick r:id="rId2"/>
              </a:rPr>
              <a:t>jacqui.yoxall@scu.edu.au</a:t>
            </a:r>
            <a:endParaRPr lang="en-AU" dirty="0" smtClean="0"/>
          </a:p>
          <a:p>
            <a:pPr lvl="1"/>
            <a:r>
              <a:rPr lang="en-AU" dirty="0" smtClean="0"/>
              <a:t>07 55069405</a:t>
            </a:r>
            <a:endParaRPr lang="en-AU" dirty="0"/>
          </a:p>
        </p:txBody>
      </p:sp>
      <p:sp>
        <p:nvSpPr>
          <p:cNvPr id="4" name="Slide Number Placeholder 3"/>
          <p:cNvSpPr>
            <a:spLocks noGrp="1"/>
          </p:cNvSpPr>
          <p:nvPr>
            <p:ph type="sldNum" sz="quarter" idx="12"/>
          </p:nvPr>
        </p:nvSpPr>
        <p:spPr/>
        <p:txBody>
          <a:bodyPr/>
          <a:lstStyle/>
          <a:p>
            <a:fld id="{5EC42E44-CDAB-463D-898B-1104ED7E4DD0}" type="slidenum">
              <a:rPr lang="en-AU" smtClean="0"/>
              <a:pPr/>
              <a:t>67</a:t>
            </a:fld>
            <a:endParaRPr lang="en-AU"/>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r>
              <a:rPr lang="en-AU" b="1" i="1" dirty="0" smtClean="0">
                <a:solidFill>
                  <a:schemeClr val="accent1">
                    <a:lumMod val="50000"/>
                  </a:schemeClr>
                </a:solidFill>
              </a:rPr>
              <a:t>The basis of all animal rights should be the Golden Rule:  we should treat them as we would wish them to treat us, were any other species in our dominant position</a:t>
            </a:r>
            <a:r>
              <a:rPr lang="en-AU" b="1" i="1" dirty="0" smtClean="0">
                <a:solidFill>
                  <a:schemeClr val="bg1"/>
                </a:solidFill>
              </a:rPr>
              <a:t>.  </a:t>
            </a:r>
          </a:p>
          <a:p>
            <a:pPr algn="ctr"/>
            <a:r>
              <a:rPr lang="en-AU" sz="2000" dirty="0" smtClean="0"/>
              <a:t>~Christine Stevens</a:t>
            </a:r>
            <a:endParaRPr lang="en-AU" sz="2000" dirty="0" smtClean="0">
              <a:solidFill>
                <a:schemeClr val="bg1"/>
              </a:solidFill>
            </a:endParaRPr>
          </a:p>
          <a:p>
            <a:endParaRPr lang="en-AU" dirty="0"/>
          </a:p>
        </p:txBody>
      </p:sp>
      <p:sp>
        <p:nvSpPr>
          <p:cNvPr id="2" name="Slide Number Placeholder 1"/>
          <p:cNvSpPr>
            <a:spLocks noGrp="1"/>
          </p:cNvSpPr>
          <p:nvPr>
            <p:ph type="sldNum" sz="quarter" idx="12"/>
          </p:nvPr>
        </p:nvSpPr>
        <p:spPr/>
        <p:txBody>
          <a:bodyPr/>
          <a:lstStyle/>
          <a:p>
            <a:fld id="{5EC42E44-CDAB-463D-898B-1104ED7E4DD0}" type="slidenum">
              <a:rPr lang="en-AU" smtClean="0"/>
              <a:pPr/>
              <a:t>68</a:t>
            </a:fld>
            <a:endParaRPr lang="en-AU"/>
          </a:p>
        </p:txBody>
      </p:sp>
    </p:spTree>
    <p:extLst>
      <p:ext uri="{BB962C8B-B14F-4D97-AF65-F5344CB8AC3E}">
        <p14:creationId xmlns:p14="http://schemas.microsoft.com/office/powerpoint/2010/main" xmlns="" val="417854380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04664"/>
            <a:ext cx="8229600" cy="4525963"/>
          </a:xfrm>
        </p:spPr>
        <p:txBody>
          <a:bodyPr>
            <a:normAutofit/>
          </a:bodyPr>
          <a:lstStyle/>
          <a:p>
            <a:pPr algn="ctr">
              <a:buNone/>
            </a:pPr>
            <a:r>
              <a:rPr lang="en-AU" sz="5400" b="1" dirty="0" smtClean="0"/>
              <a:t>Thank you for your </a:t>
            </a:r>
          </a:p>
          <a:p>
            <a:pPr algn="ctr">
              <a:buNone/>
            </a:pPr>
            <a:r>
              <a:rPr lang="en-AU" sz="5400" b="1" dirty="0" smtClean="0"/>
              <a:t>time and attention</a:t>
            </a:r>
          </a:p>
          <a:p>
            <a:pPr algn="ctr">
              <a:buNone/>
            </a:pPr>
            <a:r>
              <a:rPr lang="en-AU" sz="4400" b="1" i="1" dirty="0" smtClean="0">
                <a:solidFill>
                  <a:schemeClr val="accent2"/>
                </a:solidFill>
              </a:rPr>
              <a:t>( &amp; go home and hug your pet!)</a:t>
            </a:r>
          </a:p>
          <a:p>
            <a:pPr algn="ctr">
              <a:buNone/>
            </a:pPr>
            <a:endParaRPr lang="en-AU" sz="5400" b="1"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148064" y="3558790"/>
            <a:ext cx="3878560" cy="25604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5EC42E44-CDAB-463D-898B-1104ED7E4DD0}" type="slidenum">
              <a:rPr lang="en-AU" smtClean="0"/>
              <a:pPr/>
              <a:t>69</a:t>
            </a:fld>
            <a:endParaRPr lang="en-A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988840"/>
            <a:ext cx="8229600" cy="1143000"/>
          </a:xfrm>
        </p:spPr>
        <p:txBody>
          <a:bodyPr/>
          <a:lstStyle/>
          <a:p>
            <a:r>
              <a:rPr lang="en-AU" b="1" i="1" dirty="0" smtClean="0">
                <a:solidFill>
                  <a:srgbClr val="C00000"/>
                </a:solidFill>
              </a:rPr>
              <a:t>A Continuum of Abuse</a:t>
            </a:r>
            <a:endParaRPr lang="en-AU" b="1" i="1" dirty="0">
              <a:solidFill>
                <a:srgbClr val="C00000"/>
              </a:solidFill>
            </a:endParaRPr>
          </a:p>
        </p:txBody>
      </p:sp>
      <p:sp>
        <p:nvSpPr>
          <p:cNvPr id="4" name="Slide Number Placeholder 3"/>
          <p:cNvSpPr>
            <a:spLocks noGrp="1"/>
          </p:cNvSpPr>
          <p:nvPr>
            <p:ph type="sldNum" sz="quarter" idx="12"/>
          </p:nvPr>
        </p:nvSpPr>
        <p:spPr/>
        <p:txBody>
          <a:bodyPr/>
          <a:lstStyle/>
          <a:p>
            <a:fld id="{5EC42E44-CDAB-463D-898B-1104ED7E4DD0}" type="slidenum">
              <a:rPr lang="en-AU" smtClean="0"/>
              <a:pPr/>
              <a:t>7</a:t>
            </a:fld>
            <a:endParaRPr lang="en-AU"/>
          </a:p>
        </p:txBody>
      </p:sp>
    </p:spTree>
    <p:extLst>
      <p:ext uri="{BB962C8B-B14F-4D97-AF65-F5344CB8AC3E}">
        <p14:creationId xmlns:p14="http://schemas.microsoft.com/office/powerpoint/2010/main" xmlns="" val="13581470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ChildabusecartoonLatham"/>
          <p:cNvPicPr>
            <a:picLocks noChangeAspect="1" noChangeArrowheads="1"/>
          </p:cNvPicPr>
          <p:nvPr/>
        </p:nvPicPr>
        <p:blipFill>
          <a:blip r:embed="rId2" cstate="print"/>
          <a:srcRect/>
          <a:stretch>
            <a:fillRect/>
          </a:stretch>
        </p:blipFill>
        <p:spPr bwMode="auto">
          <a:xfrm>
            <a:off x="1754306" y="332656"/>
            <a:ext cx="5472222" cy="6408712"/>
          </a:xfrm>
          <a:prstGeom prst="rect">
            <a:avLst/>
          </a:prstGeom>
          <a:noFill/>
        </p:spPr>
      </p:pic>
      <p:sp>
        <p:nvSpPr>
          <p:cNvPr id="2" name="Slide Number Placeholder 1"/>
          <p:cNvSpPr>
            <a:spLocks noGrp="1"/>
          </p:cNvSpPr>
          <p:nvPr>
            <p:ph type="sldNum" sz="quarter" idx="12"/>
          </p:nvPr>
        </p:nvSpPr>
        <p:spPr/>
        <p:txBody>
          <a:bodyPr/>
          <a:lstStyle/>
          <a:p>
            <a:fld id="{5EC42E44-CDAB-463D-898B-1104ED7E4DD0}" type="slidenum">
              <a:rPr lang="en-AU" smtClean="0"/>
              <a:pPr/>
              <a:t>8</a:t>
            </a:fld>
            <a:endParaRPr lang="en-A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AU" dirty="0" smtClean="0"/>
              <a:t>Animal cruelty occurs disproportionately within the wider context of domestic violence  in comparison with non-violent homes </a:t>
            </a:r>
            <a:r>
              <a:rPr lang="en-AU" sz="2000" dirty="0" smtClean="0"/>
              <a:t>(</a:t>
            </a:r>
            <a:r>
              <a:rPr lang="en-AU" sz="2000" dirty="0" err="1" smtClean="0"/>
              <a:t>Ascione</a:t>
            </a:r>
            <a:r>
              <a:rPr lang="en-AU" sz="2000" dirty="0" smtClean="0"/>
              <a:t> &amp; </a:t>
            </a:r>
            <a:r>
              <a:rPr lang="en-AU" sz="2000" dirty="0" err="1" smtClean="0"/>
              <a:t>Arkow</a:t>
            </a:r>
            <a:r>
              <a:rPr lang="en-AU" sz="2000" dirty="0" smtClean="0"/>
              <a:t>, 1999; Becker &amp; French, 2004; </a:t>
            </a:r>
            <a:r>
              <a:rPr lang="en-AU" sz="2000" dirty="0" err="1" smtClean="0"/>
              <a:t>McPhedran</a:t>
            </a:r>
            <a:r>
              <a:rPr lang="en-AU" sz="2000" dirty="0" smtClean="0"/>
              <a:t>, 2009)</a:t>
            </a:r>
          </a:p>
          <a:p>
            <a:endParaRPr lang="en-AU" sz="2000" dirty="0" smtClean="0"/>
          </a:p>
          <a:p>
            <a:endParaRPr lang="en-AU" dirty="0" smtClean="0"/>
          </a:p>
        </p:txBody>
      </p:sp>
      <p:pic>
        <p:nvPicPr>
          <p:cNvPr id="4" name="Content Placeholder 3" descr="diagram Ascione and Arkow 1999.JPG"/>
          <p:cNvPicPr>
            <a:picLocks noChangeAspect="1"/>
          </p:cNvPicPr>
          <p:nvPr/>
        </p:nvPicPr>
        <p:blipFill>
          <a:blip r:embed="rId2" cstate="print"/>
          <a:srcRect/>
          <a:stretch>
            <a:fillRect/>
          </a:stretch>
        </p:blipFill>
        <p:spPr>
          <a:xfrm>
            <a:off x="5580297" y="3507199"/>
            <a:ext cx="3582579" cy="3346782"/>
          </a:xfrm>
          <a:prstGeom prst="rect">
            <a:avLst/>
          </a:prstGeom>
        </p:spPr>
      </p:pic>
      <p:sp>
        <p:nvSpPr>
          <p:cNvPr id="5" name="Slide Number Placeholder 4"/>
          <p:cNvSpPr>
            <a:spLocks noGrp="1"/>
          </p:cNvSpPr>
          <p:nvPr>
            <p:ph type="sldNum" sz="quarter" idx="12"/>
          </p:nvPr>
        </p:nvSpPr>
        <p:spPr/>
        <p:txBody>
          <a:bodyPr/>
          <a:lstStyle/>
          <a:p>
            <a:fld id="{5EC42E44-CDAB-463D-898B-1104ED7E4DD0}" type="slidenum">
              <a:rPr lang="en-AU" smtClean="0"/>
              <a:pPr/>
              <a:t>9</a:t>
            </a:fld>
            <a:endParaRPr lang="en-AU"/>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FINAL TEMPLATE BLANK POWERPOINT_JUNE2011[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2828</TotalTime>
  <Words>4094</Words>
  <Application>Microsoft Office PowerPoint</Application>
  <PresentationFormat>On-screen Show (4:3)</PresentationFormat>
  <Paragraphs>458</Paragraphs>
  <Slides>69</Slides>
  <Notes>4</Notes>
  <HiddenSlides>0</HiddenSlides>
  <MMClips>0</MMClips>
  <ScaleCrop>false</ScaleCrop>
  <HeadingPairs>
    <vt:vector size="4" baseType="variant">
      <vt:variant>
        <vt:lpstr>Theme</vt:lpstr>
      </vt:variant>
      <vt:variant>
        <vt:i4>1</vt:i4>
      </vt:variant>
      <vt:variant>
        <vt:lpstr>Slide Titles</vt:lpstr>
      </vt:variant>
      <vt:variant>
        <vt:i4>69</vt:i4>
      </vt:variant>
    </vt:vector>
  </HeadingPairs>
  <TitlesOfParts>
    <vt:vector size="70" baseType="lpstr">
      <vt:lpstr>FINAL TEMPLATE BLANK POWERPOINT_JUNE2011[1]</vt:lpstr>
      <vt:lpstr>What’s the dog got to do with it?</vt:lpstr>
      <vt:lpstr>Slide 2</vt:lpstr>
      <vt:lpstr>Slide 3</vt:lpstr>
      <vt:lpstr>Animal Abuse</vt:lpstr>
      <vt:lpstr>Themes Emerging from Research</vt:lpstr>
      <vt:lpstr>Themes Emerging cont.</vt:lpstr>
      <vt:lpstr>A Continuum of Abuse</vt:lpstr>
      <vt:lpstr>Slide 8</vt:lpstr>
      <vt:lpstr>Slide 9</vt:lpstr>
      <vt:lpstr>Slide 10</vt:lpstr>
      <vt:lpstr>Slide 11</vt:lpstr>
      <vt:lpstr>Slide 12</vt:lpstr>
      <vt:lpstr>Slide 13</vt:lpstr>
      <vt:lpstr>Slide 14</vt:lpstr>
      <vt:lpstr>Slide 15</vt:lpstr>
      <vt:lpstr>An Indicator of Child Abuse</vt:lpstr>
      <vt:lpstr>Slide 17</vt:lpstr>
      <vt:lpstr>Slide 18</vt:lpstr>
      <vt:lpstr>“Childhood cruelty to animals may be a precursor to antisocial behavior in adulthood.”  Margaret Mead 1964 </vt:lpstr>
      <vt:lpstr>Exposure Associated with Cruelty</vt:lpstr>
      <vt:lpstr>Who Abuses Animals?</vt:lpstr>
      <vt:lpstr>Who Abuses Animals?</vt:lpstr>
      <vt:lpstr>Slide 23</vt:lpstr>
      <vt:lpstr>Slide 24</vt:lpstr>
      <vt:lpstr>Slide 25</vt:lpstr>
      <vt:lpstr>Slide 26</vt:lpstr>
      <vt:lpstr>Slide 27</vt:lpstr>
      <vt:lpstr>The Violence Graduation Hypothesis  (Arluke et al., 1999)</vt:lpstr>
      <vt:lpstr>Graduation Hypothesis</vt:lpstr>
      <vt:lpstr>Deviance Generalisation Hypothesis (Arluke et al., 1999)</vt:lpstr>
      <vt:lpstr>Deviation Generalisation Hypothesis</vt:lpstr>
      <vt:lpstr>Slide 32</vt:lpstr>
      <vt:lpstr>Slide 33</vt:lpstr>
      <vt:lpstr>Exposure to Violence May Impact Development of Empathy and   Empathy Deficits are Associated with Animal Cruelty </vt:lpstr>
      <vt:lpstr>“Empathy”</vt:lpstr>
      <vt:lpstr>Slide 36</vt:lpstr>
      <vt:lpstr>Taylor &amp; Signal (2004) n=600 survey Qld higher aggression associated with worse attitudes to animals</vt:lpstr>
      <vt:lpstr>Slide 38</vt:lpstr>
      <vt:lpstr>Empathy Dysregulation</vt:lpstr>
      <vt:lpstr>Slide 40</vt:lpstr>
      <vt:lpstr>Slide 41</vt:lpstr>
      <vt:lpstr>Slide 42</vt:lpstr>
      <vt:lpstr>Slide 43</vt:lpstr>
      <vt:lpstr>Animal Cruelty &amp; Empathy</vt:lpstr>
      <vt:lpstr>Slide 45</vt:lpstr>
      <vt:lpstr>Slide 46</vt:lpstr>
      <vt:lpstr>Limitations of Research</vt:lpstr>
      <vt:lpstr>Slide 48</vt:lpstr>
      <vt:lpstr>Slide 49</vt:lpstr>
      <vt:lpstr>Consideration of impact of animal abuse on recovery</vt:lpstr>
      <vt:lpstr>Childhood Abuse of Animals</vt:lpstr>
      <vt:lpstr>Screening Of Children</vt:lpstr>
      <vt:lpstr>Children and Animal’s Assessment Inventory (CAAI)  (Ascione, Thompson &amp; Black, 1997)</vt:lpstr>
      <vt:lpstr>Intervention to assist  development of empathy</vt:lpstr>
      <vt:lpstr>Humane Education to Prevent Violence</vt:lpstr>
      <vt:lpstr>Humane Education</vt:lpstr>
      <vt:lpstr>Humane Education</vt:lpstr>
      <vt:lpstr>Humane Education - Australia</vt:lpstr>
      <vt:lpstr>Slide 59</vt:lpstr>
      <vt:lpstr>Limitations to HEducation</vt:lpstr>
      <vt:lpstr>Safe Havens for Pets (Ascione, 2000)</vt:lpstr>
      <vt:lpstr>Slide 62</vt:lpstr>
      <vt:lpstr>Other Ways to Act</vt:lpstr>
      <vt:lpstr>Slide 64</vt:lpstr>
      <vt:lpstr>Slide 65</vt:lpstr>
      <vt:lpstr>References </vt:lpstr>
      <vt:lpstr>Contact Details</vt:lpstr>
      <vt:lpstr>Slide 68</vt:lpstr>
      <vt:lpstr>Slide 69</vt:lpstr>
    </vt:vector>
  </TitlesOfParts>
  <Company>Southern Cross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installer</dc:creator>
  <cp:lastModifiedBy>angela</cp:lastModifiedBy>
  <cp:revision>75</cp:revision>
  <dcterms:created xsi:type="dcterms:W3CDTF">2011-09-14T04:37:51Z</dcterms:created>
  <dcterms:modified xsi:type="dcterms:W3CDTF">2013-07-18T05:43:36Z</dcterms:modified>
</cp:coreProperties>
</file>